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6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2/22/2026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613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63699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0613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9114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13203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2938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8113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19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589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8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92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51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77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833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8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82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011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2/22/2026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77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9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pic>
        <p:nvPicPr>
          <p:cNvPr id="6" name="図プレースホルダー 5" descr="座る, 小さい, テーブル, カウンター が含まれている画像&#10;&#10;自動的に生成された説明">
            <a:extLst>
              <a:ext uri="{FF2B5EF4-FFF2-40B4-BE49-F238E27FC236}">
                <a16:creationId xmlns:a16="http://schemas.microsoft.com/office/drawing/2014/main" id="{F1431E2A-D885-469A-8487-D3207D0577D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rcRect l="5958" r="12556"/>
          <a:stretch/>
        </p:blipFill>
        <p:spPr>
          <a:xfrm>
            <a:off x="476483" y="416238"/>
            <a:ext cx="4932951" cy="6053670"/>
          </a:xfrm>
          <a:custGeom>
            <a:avLst/>
            <a:gdLst>
              <a:gd name="connsiteX0" fmla="*/ 0 w 4932951"/>
              <a:gd name="connsiteY0" fmla="*/ 0 h 6053670"/>
              <a:gd name="connsiteX1" fmla="*/ 3678393 w 4932951"/>
              <a:gd name="connsiteY1" fmla="*/ 0 h 6053670"/>
              <a:gd name="connsiteX2" fmla="*/ 4478865 w 4932951"/>
              <a:gd name="connsiteY2" fmla="*/ 0 h 6053670"/>
              <a:gd name="connsiteX3" fmla="*/ 4931853 w 4932951"/>
              <a:gd name="connsiteY3" fmla="*/ 0 h 6053670"/>
              <a:gd name="connsiteX4" fmla="*/ 4908487 w 4932951"/>
              <a:gd name="connsiteY4" fmla="*/ 137419 h 6053670"/>
              <a:gd name="connsiteX5" fmla="*/ 4886218 w 4932951"/>
              <a:gd name="connsiteY5" fmla="*/ 274232 h 6053670"/>
              <a:gd name="connsiteX6" fmla="*/ 4864421 w 4932951"/>
              <a:gd name="connsiteY6" fmla="*/ 411650 h 6053670"/>
              <a:gd name="connsiteX7" fmla="*/ 4845759 w 4932951"/>
              <a:gd name="connsiteY7" fmla="*/ 549673 h 6053670"/>
              <a:gd name="connsiteX8" fmla="*/ 4826941 w 4932951"/>
              <a:gd name="connsiteY8" fmla="*/ 687092 h 6053670"/>
              <a:gd name="connsiteX9" fmla="*/ 4809377 w 4932951"/>
              <a:gd name="connsiteY9" fmla="*/ 825115 h 6053670"/>
              <a:gd name="connsiteX10" fmla="*/ 4794322 w 4932951"/>
              <a:gd name="connsiteY10" fmla="*/ 961323 h 6053670"/>
              <a:gd name="connsiteX11" fmla="*/ 4780052 w 4932951"/>
              <a:gd name="connsiteY11" fmla="*/ 1099347 h 6053670"/>
              <a:gd name="connsiteX12" fmla="*/ 4767035 w 4932951"/>
              <a:gd name="connsiteY12" fmla="*/ 1236765 h 6053670"/>
              <a:gd name="connsiteX13" fmla="*/ 4755744 w 4932951"/>
              <a:gd name="connsiteY13" fmla="*/ 1371761 h 6053670"/>
              <a:gd name="connsiteX14" fmla="*/ 4744453 w 4932951"/>
              <a:gd name="connsiteY14" fmla="*/ 1508574 h 6053670"/>
              <a:gd name="connsiteX15" fmla="*/ 4735044 w 4932951"/>
              <a:gd name="connsiteY15" fmla="*/ 1643572 h 6053670"/>
              <a:gd name="connsiteX16" fmla="*/ 4727674 w 4932951"/>
              <a:gd name="connsiteY16" fmla="*/ 1778568 h 6053670"/>
              <a:gd name="connsiteX17" fmla="*/ 4719990 w 4932951"/>
              <a:gd name="connsiteY17" fmla="*/ 1912960 h 6053670"/>
              <a:gd name="connsiteX18" fmla="*/ 4713560 w 4932951"/>
              <a:gd name="connsiteY18" fmla="*/ 2046141 h 6053670"/>
              <a:gd name="connsiteX19" fmla="*/ 4709012 w 4932951"/>
              <a:gd name="connsiteY19" fmla="*/ 2178111 h 6053670"/>
              <a:gd name="connsiteX20" fmla="*/ 4705092 w 4932951"/>
              <a:gd name="connsiteY20" fmla="*/ 2310081 h 6053670"/>
              <a:gd name="connsiteX21" fmla="*/ 4701328 w 4932951"/>
              <a:gd name="connsiteY21" fmla="*/ 2440840 h 6053670"/>
              <a:gd name="connsiteX22" fmla="*/ 4699603 w 4932951"/>
              <a:gd name="connsiteY22" fmla="*/ 2569783 h 6053670"/>
              <a:gd name="connsiteX23" fmla="*/ 4697721 w 4932951"/>
              <a:gd name="connsiteY23" fmla="*/ 2698726 h 6053670"/>
              <a:gd name="connsiteX24" fmla="*/ 4696780 w 4932951"/>
              <a:gd name="connsiteY24" fmla="*/ 2825853 h 6053670"/>
              <a:gd name="connsiteX25" fmla="*/ 4697721 w 4932951"/>
              <a:gd name="connsiteY25" fmla="*/ 2951770 h 6053670"/>
              <a:gd name="connsiteX26" fmla="*/ 4697721 w 4932951"/>
              <a:gd name="connsiteY26" fmla="*/ 3076475 h 6053670"/>
              <a:gd name="connsiteX27" fmla="*/ 4699603 w 4932951"/>
              <a:gd name="connsiteY27" fmla="*/ 3199970 h 6053670"/>
              <a:gd name="connsiteX28" fmla="*/ 4702426 w 4932951"/>
              <a:gd name="connsiteY28" fmla="*/ 3321043 h 6053670"/>
              <a:gd name="connsiteX29" fmla="*/ 4705092 w 4932951"/>
              <a:gd name="connsiteY29" fmla="*/ 3440906 h 6053670"/>
              <a:gd name="connsiteX30" fmla="*/ 4708071 w 4932951"/>
              <a:gd name="connsiteY30" fmla="*/ 3558347 h 6053670"/>
              <a:gd name="connsiteX31" fmla="*/ 4712619 w 4932951"/>
              <a:gd name="connsiteY31" fmla="*/ 3675183 h 6053670"/>
              <a:gd name="connsiteX32" fmla="*/ 4717480 w 4932951"/>
              <a:gd name="connsiteY32" fmla="*/ 3790203 h 6053670"/>
              <a:gd name="connsiteX33" fmla="*/ 4721871 w 4932951"/>
              <a:gd name="connsiteY33" fmla="*/ 3902801 h 6053670"/>
              <a:gd name="connsiteX34" fmla="*/ 4734260 w 4932951"/>
              <a:gd name="connsiteY34" fmla="*/ 4122549 h 6053670"/>
              <a:gd name="connsiteX35" fmla="*/ 4747433 w 4932951"/>
              <a:gd name="connsiteY35" fmla="*/ 4333217 h 6053670"/>
              <a:gd name="connsiteX36" fmla="*/ 4761233 w 4932951"/>
              <a:gd name="connsiteY36" fmla="*/ 4535409 h 6053670"/>
              <a:gd name="connsiteX37" fmla="*/ 4776445 w 4932951"/>
              <a:gd name="connsiteY37" fmla="*/ 4726705 h 6053670"/>
              <a:gd name="connsiteX38" fmla="*/ 4792283 w 4932951"/>
              <a:gd name="connsiteY38" fmla="*/ 4909526 h 6053670"/>
              <a:gd name="connsiteX39" fmla="*/ 4809377 w 4932951"/>
              <a:gd name="connsiteY39" fmla="*/ 5079029 h 6053670"/>
              <a:gd name="connsiteX40" fmla="*/ 4826157 w 4932951"/>
              <a:gd name="connsiteY40" fmla="*/ 5238240 h 6053670"/>
              <a:gd name="connsiteX41" fmla="*/ 4842936 w 4932951"/>
              <a:gd name="connsiteY41" fmla="*/ 5384739 h 6053670"/>
              <a:gd name="connsiteX42" fmla="*/ 4858775 w 4932951"/>
              <a:gd name="connsiteY42" fmla="*/ 5519131 h 6053670"/>
              <a:gd name="connsiteX43" fmla="*/ 4873830 w 4932951"/>
              <a:gd name="connsiteY43" fmla="*/ 5638388 h 6053670"/>
              <a:gd name="connsiteX44" fmla="*/ 4888100 w 4932951"/>
              <a:gd name="connsiteY44" fmla="*/ 5746143 h 6053670"/>
              <a:gd name="connsiteX45" fmla="*/ 4900019 w 4932951"/>
              <a:gd name="connsiteY45" fmla="*/ 5836948 h 6053670"/>
              <a:gd name="connsiteX46" fmla="*/ 4911310 w 4932951"/>
              <a:gd name="connsiteY46" fmla="*/ 5913225 h 6053670"/>
              <a:gd name="connsiteX47" fmla="*/ 4927462 w 4932951"/>
              <a:gd name="connsiteY47" fmla="*/ 6017953 h 6053670"/>
              <a:gd name="connsiteX48" fmla="*/ 4932951 w 4932951"/>
              <a:gd name="connsiteY48" fmla="*/ 6053670 h 6053670"/>
              <a:gd name="connsiteX49" fmla="*/ 4478865 w 4932951"/>
              <a:gd name="connsiteY49" fmla="*/ 6053670 h 6053670"/>
              <a:gd name="connsiteX50" fmla="*/ 3683097 w 4932951"/>
              <a:gd name="connsiteY50" fmla="*/ 6053670 h 6053670"/>
              <a:gd name="connsiteX51" fmla="*/ 0 w 4932951"/>
              <a:gd name="connsiteY51" fmla="*/ 6053670 h 605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E712D23-5A8E-4231-8A14-320BEA326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5061" y="1241266"/>
            <a:ext cx="5428551" cy="3153753"/>
          </a:xfrm>
        </p:spPr>
        <p:txBody>
          <a:bodyPr vert="horz" lIns="91440" tIns="45720" rIns="91440" bIns="45720" rtlCol="0">
            <a:normAutofit/>
          </a:bodyPr>
          <a:lstStyle/>
          <a:p>
            <a:br>
              <a:rPr kumimoji="1" lang="en-US" altLang="ja-JP" sz="5000" dirty="0"/>
            </a:br>
            <a:r>
              <a:rPr kumimoji="1" lang="en-US" altLang="ja-JP" sz="5000" dirty="0"/>
              <a:t>Biomass Energy </a:t>
            </a:r>
            <a:r>
              <a:rPr kumimoji="1" lang="ja-JP" altLang="en-US" sz="5000" dirty="0"/>
              <a:t>　</a:t>
            </a:r>
            <a:r>
              <a:rPr kumimoji="1" lang="en-US" altLang="ja-JP" sz="5000" dirty="0"/>
              <a:t>Development </a:t>
            </a:r>
            <a:r>
              <a:rPr kumimoji="1" lang="en-US" altLang="ja-JP" sz="5000" dirty="0" err="1"/>
              <a:t>Co.,Ltd</a:t>
            </a:r>
            <a:r>
              <a:rPr kumimoji="1" lang="ja-JP" altLang="en-US" sz="5000" dirty="0"/>
              <a:t>　　　</a:t>
            </a:r>
            <a:r>
              <a:rPr lang="ja-JP" altLang="en-US" sz="5000" dirty="0"/>
              <a:t>　　　　</a:t>
            </a:r>
            <a:endParaRPr kumimoji="1" lang="en-US" altLang="ja-JP" sz="50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0AE7D54-9A61-469C-87C0-FBBAB8FCB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5061" y="4591665"/>
            <a:ext cx="5428551" cy="16223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kumimoji="1" lang="en-US" altLang="ja-JP" dirty="0"/>
              <a:t>Plantation &amp; Charcoal </a:t>
            </a:r>
            <a:r>
              <a:rPr kumimoji="1" lang="en-US" altLang="ja-JP" dirty="0" err="1"/>
              <a:t>Prosessing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Co.,Ltd</a:t>
            </a:r>
            <a:r>
              <a:rPr kumimoji="1" lang="ja-JP" altLang="en-US" dirty="0"/>
              <a:t>　</a:t>
            </a:r>
            <a:endParaRPr kumimoji="1" lang="en-US" altLang="ja-JP" dirty="0"/>
          </a:p>
          <a:p>
            <a:pPr>
              <a:buFont typeface="Wingdings 3" charset="2"/>
              <a:buChar char=""/>
            </a:pPr>
            <a:r>
              <a:rPr kumimoji="1" lang="ja-JP" altLang="en-US" dirty="0"/>
              <a:t>　　　　　　　　　　　　　　　　　　　　　　　　　　　　　　　　　　　　</a:t>
            </a:r>
            <a:r>
              <a:rPr lang="ja-JP" altLang="en-US" dirty="0"/>
              <a:t>　　　　　　　　　　　　　　　　　　　　　</a:t>
            </a:r>
            <a:r>
              <a:rPr lang="ja-JP" altLang="en-US" dirty="0">
                <a:solidFill>
                  <a:schemeClr val="bg1"/>
                </a:solidFill>
              </a:rPr>
              <a:t>エリート・カーボン　　　</a:t>
            </a:r>
            <a:endParaRPr kumimoji="1" lang="en-US" altLang="ja-JP" dirty="0">
              <a:solidFill>
                <a:schemeClr val="bg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pic>
        <p:nvPicPr>
          <p:cNvPr id="7" name="図 6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3B331206-EFD2-42FA-B8FD-73DD7C3DA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44390">
            <a:off x="3143729" y="5111978"/>
            <a:ext cx="1899478" cy="1424608"/>
          </a:xfrm>
          <a:prstGeom prst="rect">
            <a:avLst/>
          </a:prstGeom>
        </p:spPr>
      </p:pic>
      <p:pic>
        <p:nvPicPr>
          <p:cNvPr id="5" name="図 4" descr="建物, 座る, 木製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01D278CD-F4B3-490D-B33B-ECE29926F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74707">
            <a:off x="683367" y="4868673"/>
            <a:ext cx="1427446" cy="1903493"/>
          </a:xfrm>
          <a:prstGeom prst="rect">
            <a:avLst/>
          </a:prstGeom>
        </p:spPr>
      </p:pic>
      <p:pic>
        <p:nvPicPr>
          <p:cNvPr id="8" name="図 7" descr="ロゴ&#10;&#10;AI 生成コンテンツは誤りを含む可能性があります。">
            <a:extLst>
              <a:ext uri="{FF2B5EF4-FFF2-40B4-BE49-F238E27FC236}">
                <a16:creationId xmlns:a16="http://schemas.microsoft.com/office/drawing/2014/main" id="{333EE2B4-3E27-D99A-8587-DD378AD2A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839" y="39345"/>
            <a:ext cx="1960061" cy="197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80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10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76" name="Freeform: Shape 12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7C17961-628E-49D9-8D27-E8BF4829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kumimoji="1" lang="ja-JP" altLang="en-US" sz="3300" dirty="0">
                <a:solidFill>
                  <a:schemeClr val="tx1"/>
                </a:solidFill>
              </a:rPr>
              <a:t>穴無し木質</a:t>
            </a:r>
            <a:br>
              <a:rPr kumimoji="1" lang="en-US" altLang="ja-JP" sz="3300" dirty="0">
                <a:solidFill>
                  <a:schemeClr val="tx1"/>
                </a:solidFill>
              </a:rPr>
            </a:br>
            <a:r>
              <a:rPr kumimoji="1" lang="ja-JP" altLang="en-US" sz="3300" dirty="0">
                <a:solidFill>
                  <a:schemeClr val="tx1"/>
                </a:solidFill>
              </a:rPr>
              <a:t>　　　　オガ炭</a:t>
            </a:r>
          </a:p>
        </p:txBody>
      </p:sp>
      <p:pic>
        <p:nvPicPr>
          <p:cNvPr id="4" name="図 3" descr="屋外, 建物, 猫, ストリート が含まれている画像&#10;&#10;自動的に生成された説明">
            <a:extLst>
              <a:ext uri="{FF2B5EF4-FFF2-40B4-BE49-F238E27FC236}">
                <a16:creationId xmlns:a16="http://schemas.microsoft.com/office/drawing/2014/main" id="{D7ED3C73-342C-4D71-B9E6-FDD1BA839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99" r="17428" b="2"/>
          <a:stretch/>
        </p:blipFill>
        <p:spPr>
          <a:xfrm>
            <a:off x="5291696" y="802164"/>
            <a:ext cx="6391533" cy="5250498"/>
          </a:xfrm>
          <a:prstGeom prst="rect">
            <a:avLst/>
          </a:prstGeom>
        </p:spPr>
      </p:pic>
      <p:sp>
        <p:nvSpPr>
          <p:cNvPr id="78" name="Rectangle 16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79" name="Oval 18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80" name="Oval 20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997E738-3EE9-4E14-B0E1-CD90743D6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木質バイオマス利用は、低酸素社会の実現に向けて重要な課題です。</a:t>
            </a:r>
            <a:endParaRPr kumimoji="1"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kumimoji="1" lang="ja-JP" altLang="en-US" dirty="0">
                <a:solidFill>
                  <a:schemeClr val="tx1"/>
                </a:solidFill>
              </a:rPr>
              <a:t>私どものグループは</a:t>
            </a:r>
            <a:endParaRPr kumimoji="1" lang="en-US" altLang="ja-JP" dirty="0">
              <a:solidFill>
                <a:schemeClr val="tx1"/>
              </a:solidFill>
            </a:endParaRPr>
          </a:p>
          <a:p>
            <a:r>
              <a:rPr kumimoji="1" lang="ja-JP" altLang="en-US" dirty="0">
                <a:solidFill>
                  <a:schemeClr val="tx1"/>
                </a:solidFill>
              </a:rPr>
              <a:t>バイオマス穴無し成型木炭の製造を開始しました。</a:t>
            </a:r>
            <a:endParaRPr kumimoji="1" lang="en-US" altLang="ja-JP" dirty="0">
              <a:solidFill>
                <a:schemeClr val="tx1"/>
              </a:solidFill>
            </a:endParaRPr>
          </a:p>
          <a:p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1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2692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D742E62-D0CA-4DEC-815B-5ED27845B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ADD3D29-FB68-4A1C-B0DE-CAF42F284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4822E8D-300D-45E7-9F98-BDEC7436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7C953DC-E764-4B76-B359-52546F4CA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C187CEFC-9032-481B-B8CA-A323593DD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4CB87468-9225-4E6A-A5B7-B47F08B34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8730-CEA2-4C7A-9BA4-6BF4BAE9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BIOMASS</a:t>
            </a:r>
            <a:r>
              <a:rPr kumimoji="1" lang="ja-JP" altLang="en-US" dirty="0">
                <a:solidFill>
                  <a:schemeClr val="tx1"/>
                </a:solidFill>
              </a:rPr>
              <a:t>　</a:t>
            </a:r>
            <a:r>
              <a:rPr kumimoji="1" lang="en-US" altLang="ja-JP" dirty="0">
                <a:solidFill>
                  <a:schemeClr val="tx1"/>
                </a:solidFill>
              </a:rPr>
              <a:t>ENERGY</a:t>
            </a:r>
            <a:r>
              <a:rPr kumimoji="1" lang="ja-JP" altLang="en-US" dirty="0">
                <a:solidFill>
                  <a:schemeClr val="tx1"/>
                </a:solidFill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DEVELOPMENT</a:t>
            </a:r>
            <a:r>
              <a:rPr kumimoji="1" lang="ja-JP" altLang="en-US" dirty="0">
                <a:solidFill>
                  <a:schemeClr val="tx1"/>
                </a:solidFill>
              </a:rPr>
              <a:t>　</a:t>
            </a:r>
            <a:r>
              <a:rPr kumimoji="1" lang="en-US" altLang="ja-JP" dirty="0">
                <a:solidFill>
                  <a:schemeClr val="tx1"/>
                </a:solidFill>
              </a:rPr>
              <a:t>CO</a:t>
            </a:r>
            <a:r>
              <a:rPr lang="en-US" altLang="ja-JP" dirty="0">
                <a:solidFill>
                  <a:schemeClr val="tx1"/>
                </a:solidFill>
              </a:rPr>
              <a:t>.,</a:t>
            </a:r>
            <a:r>
              <a:rPr kumimoji="1" lang="en-US" altLang="ja-JP" dirty="0">
                <a:solidFill>
                  <a:schemeClr val="tx1"/>
                </a:solidFill>
              </a:rPr>
              <a:t>LTD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5" name="コンテンツ プレースホルダー 4" descr="屋外, 草, 建物, フィールド が含まれている画像&#10;&#10;自動的に生成された説明">
            <a:extLst>
              <a:ext uri="{FF2B5EF4-FFF2-40B4-BE49-F238E27FC236}">
                <a16:creationId xmlns:a16="http://schemas.microsoft.com/office/drawing/2014/main" id="{67FB037F-81E1-448E-B4F3-A1D8FF3C5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25" r="-3" b="7871"/>
          <a:stretch/>
        </p:blipFill>
        <p:spPr>
          <a:xfrm>
            <a:off x="7418225" y="645107"/>
            <a:ext cx="4125318" cy="271038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296B8E7-1A3F-4C7F-A120-29E90E593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7AA6C45-F96B-4A2D-8C4C-841AC524B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anchor="ctr">
            <a:normAutofit/>
          </a:bodyPr>
          <a:lstStyle/>
          <a:p>
            <a:r>
              <a:rPr lang="ja-JP" altLang="en-US" dirty="0">
                <a:solidFill>
                  <a:schemeClr val="tx1"/>
                </a:solidFill>
              </a:rPr>
              <a:t>バイオマス穴無木質成型木炭製造工程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➀皮むき機　（原木の皮をむく機械）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②粉砕機　　（原木をおが粉にする）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③乾燥機　　（おが粉を乾燥）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④成型機　　（オがライトを作る機械）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⑤製炭窯　　（穴無木質オがライトを高温炭化させる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　　　　　　　窯）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⑥梱包　　　（製品梱包）　　　　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図 6" descr="建物, テーブル, 椅子, いっぱい が含まれている画像&#10;&#10;自動的に生成された説明">
            <a:extLst>
              <a:ext uri="{FF2B5EF4-FFF2-40B4-BE49-F238E27FC236}">
                <a16:creationId xmlns:a16="http://schemas.microsoft.com/office/drawing/2014/main" id="{8D4167FC-7A23-4C4F-9776-2767831C6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2" r="7772" b="-1"/>
          <a:stretch/>
        </p:blipFill>
        <p:spPr>
          <a:xfrm>
            <a:off x="7418226" y="3520086"/>
            <a:ext cx="4125316" cy="271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55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2C6E0B7-C37D-4D54-8F3E-8D9F9097F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7B653ED-BC47-4D34-B612-473D6AFAD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B93D812D-BB26-4FDD-A218-F6F71E737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EEA99C6C-BC37-4408-9F74-3DDB1060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34429AA-C205-483A-9045-05574C701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FFFFFE"/>
                </a:solidFill>
              </a:rPr>
              <a:t>穴無オガ炭の</a:t>
            </a:r>
            <a:br>
              <a:rPr kumimoji="1" lang="en-US" altLang="ja-JP" dirty="0">
                <a:solidFill>
                  <a:srgbClr val="FFFFFE"/>
                </a:solidFill>
              </a:rPr>
            </a:br>
            <a:r>
              <a:rPr kumimoji="1" lang="ja-JP" altLang="en-US" dirty="0">
                <a:solidFill>
                  <a:srgbClr val="FFFFFE"/>
                </a:solidFill>
              </a:rPr>
              <a:t>燃焼試験データー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4C0032-B592-45AB-AD23-5A4BD369B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BF1F84-E7C7-42A7-911D-8E48AF671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C3CFCFE-6522-4333-8CB1-16DB80E7E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4B16959-2B3E-4AF6-B513-585BA2FB8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anchor="ctr">
            <a:normAutofit fontScale="25000" lnSpcReduction="20000"/>
          </a:bodyPr>
          <a:lstStyle/>
          <a:p>
            <a:endParaRPr lang="en-US" altLang="ja-JP" dirty="0">
              <a:solidFill>
                <a:srgbClr val="FFFFFE"/>
              </a:solidFill>
            </a:endParaRPr>
          </a:p>
          <a:p>
            <a:endParaRPr lang="en-US" altLang="ja-JP" dirty="0">
              <a:solidFill>
                <a:srgbClr val="FFFFFE"/>
              </a:solidFill>
            </a:endParaRPr>
          </a:p>
          <a:p>
            <a:endParaRPr lang="en-US" altLang="ja-JP" dirty="0">
              <a:solidFill>
                <a:srgbClr val="FFFFFE"/>
              </a:solidFill>
            </a:endParaRPr>
          </a:p>
          <a:p>
            <a:endParaRPr lang="en-US" altLang="ja-JP" dirty="0">
              <a:solidFill>
                <a:srgbClr val="FFFFFE"/>
              </a:solidFill>
            </a:endParaRPr>
          </a:p>
          <a:p>
            <a:endParaRPr lang="en-US" altLang="ja-JP" dirty="0">
              <a:solidFill>
                <a:srgbClr val="FFFFFE"/>
              </a:solidFill>
            </a:endParaRPr>
          </a:p>
          <a:p>
            <a:endParaRPr lang="en-US" altLang="ja-JP" dirty="0">
              <a:solidFill>
                <a:srgbClr val="FFFFFE"/>
              </a:solidFill>
            </a:endParaRPr>
          </a:p>
          <a:p>
            <a:endParaRPr lang="en-US" altLang="ja-JP" dirty="0">
              <a:solidFill>
                <a:srgbClr val="FFFFFE"/>
              </a:solidFill>
            </a:endParaRPr>
          </a:p>
          <a:p>
            <a:endParaRPr lang="en-US" altLang="ja-JP" dirty="0">
              <a:solidFill>
                <a:srgbClr val="FFFFFE"/>
              </a:solidFill>
            </a:endParaRPr>
          </a:p>
          <a:p>
            <a:endParaRPr lang="en-US" altLang="ja-JP" dirty="0">
              <a:solidFill>
                <a:srgbClr val="FFFFFE"/>
              </a:solidFill>
            </a:endParaRPr>
          </a:p>
          <a:p>
            <a:r>
              <a:rPr lang="en-US" altLang="ja-JP" dirty="0">
                <a:solidFill>
                  <a:srgbClr val="FFFFFE"/>
                </a:solidFill>
              </a:rPr>
              <a:t>………………………………………………………………………………………………………………………………………………………………………………………………………….</a:t>
            </a:r>
          </a:p>
          <a:p>
            <a:r>
              <a:rPr lang="ja-JP" altLang="en-US" sz="7200" dirty="0">
                <a:solidFill>
                  <a:srgbClr val="FFFFFE"/>
                </a:solidFill>
              </a:rPr>
              <a:t>■紀州備長炭　　</a:t>
            </a:r>
            <a:r>
              <a:rPr lang="en-US" altLang="ja-JP" sz="7200" dirty="0">
                <a:solidFill>
                  <a:srgbClr val="FFFFFE"/>
                </a:solidFill>
              </a:rPr>
              <a:t>VM1.4%  FC 96.1% Ash 2.5%       7,840cal</a:t>
            </a:r>
          </a:p>
          <a:p>
            <a:r>
              <a:rPr lang="ja-JP" altLang="en-US" sz="7200" dirty="0">
                <a:solidFill>
                  <a:srgbClr val="FFFFFE"/>
                </a:solidFill>
              </a:rPr>
              <a:t>■福丸備長炭　　</a:t>
            </a:r>
            <a:r>
              <a:rPr lang="en-US" altLang="ja-JP" sz="7200" dirty="0">
                <a:solidFill>
                  <a:srgbClr val="FFFFFE"/>
                </a:solidFill>
              </a:rPr>
              <a:t>VM2.6% FC 95.9%  Ash 1.5%  7,850cal</a:t>
            </a:r>
          </a:p>
          <a:p>
            <a:r>
              <a:rPr lang="ja-JP" altLang="en-US" sz="7200" dirty="0">
                <a:solidFill>
                  <a:srgbClr val="FFFFFE"/>
                </a:solidFill>
              </a:rPr>
              <a:t>■ラオス備長炭　</a:t>
            </a:r>
            <a:r>
              <a:rPr lang="en-US" altLang="ja-JP" sz="7200" dirty="0">
                <a:solidFill>
                  <a:srgbClr val="FFFFFE"/>
                </a:solidFill>
              </a:rPr>
              <a:t>VM4.5% FC 95.0%  Ash 2.8%  7,740cal</a:t>
            </a:r>
          </a:p>
          <a:p>
            <a:r>
              <a:rPr lang="en-US" altLang="ja-JP" sz="7200" dirty="0">
                <a:solidFill>
                  <a:srgbClr val="FFFFFE"/>
                </a:solidFill>
              </a:rPr>
              <a:t>……….</a:t>
            </a:r>
          </a:p>
          <a:p>
            <a:r>
              <a:rPr lang="en-US" altLang="ja-JP" sz="7200" dirty="0">
                <a:solidFill>
                  <a:srgbClr val="FFFFFE"/>
                </a:solidFill>
              </a:rPr>
              <a:t> </a:t>
            </a:r>
            <a:r>
              <a:rPr lang="ja-JP" altLang="en-US" sz="7200" dirty="0">
                <a:solidFill>
                  <a:srgbClr val="FFFFFE"/>
                </a:solidFill>
              </a:rPr>
              <a:t>備長炭と加工炭（新白火備長炭）との燃焼具合は殆んど変わらない。長い時間安定した燃焼を示す。燃焼温度は</a:t>
            </a:r>
            <a:r>
              <a:rPr lang="en-US" altLang="ja-JP" sz="7200" dirty="0">
                <a:solidFill>
                  <a:srgbClr val="FFFFFE"/>
                </a:solidFill>
              </a:rPr>
              <a:t>1000</a:t>
            </a:r>
            <a:r>
              <a:rPr lang="ja-JP" altLang="en-US" sz="7200" dirty="0">
                <a:solidFill>
                  <a:srgbClr val="FFFFFE"/>
                </a:solidFill>
              </a:rPr>
              <a:t>℃を超える。</a:t>
            </a:r>
            <a:endParaRPr lang="en-US" altLang="ja-JP" sz="7200" dirty="0">
              <a:solidFill>
                <a:srgbClr val="FFFFFE"/>
              </a:solidFill>
            </a:endParaRPr>
          </a:p>
          <a:p>
            <a:r>
              <a:rPr lang="en-US" altLang="ja-JP" sz="7200" dirty="0">
                <a:solidFill>
                  <a:srgbClr val="FFFFFE"/>
                </a:solidFill>
              </a:rPr>
              <a:t>……….</a:t>
            </a:r>
          </a:p>
          <a:p>
            <a:r>
              <a:rPr lang="ja-JP" altLang="en-US" sz="7200" dirty="0">
                <a:solidFill>
                  <a:srgbClr val="FFFFFE"/>
                </a:solidFill>
              </a:rPr>
              <a:t>精錬度　別途報告します。</a:t>
            </a:r>
            <a:endParaRPr lang="en-US" altLang="ja-JP" sz="7200" dirty="0">
              <a:solidFill>
                <a:srgbClr val="FFFFFE"/>
              </a:solidFill>
            </a:endParaRPr>
          </a:p>
          <a:p>
            <a:r>
              <a:rPr lang="ja-JP" altLang="en-US" sz="7200" dirty="0">
                <a:solidFill>
                  <a:srgbClr val="FFFFFE"/>
                </a:solidFill>
              </a:rPr>
              <a:t>硬度　　未測定</a:t>
            </a:r>
            <a:endParaRPr lang="en-US" altLang="ja-JP" sz="7200" dirty="0">
              <a:solidFill>
                <a:srgbClr val="FFFFFE"/>
              </a:solidFill>
            </a:endParaRPr>
          </a:p>
          <a:p>
            <a:r>
              <a:rPr lang="ja-JP" altLang="en-US" sz="5600" dirty="0">
                <a:solidFill>
                  <a:srgbClr val="FFFFFE"/>
                </a:solidFill>
              </a:rPr>
              <a:t>特許：第</a:t>
            </a:r>
            <a:r>
              <a:rPr lang="en-US" altLang="ja-JP" sz="5600" dirty="0">
                <a:solidFill>
                  <a:srgbClr val="FFFFFE"/>
                </a:solidFill>
              </a:rPr>
              <a:t>5017321</a:t>
            </a:r>
            <a:r>
              <a:rPr lang="ja-JP" altLang="en-US" sz="5600" dirty="0">
                <a:solidFill>
                  <a:srgbClr val="FFFFFE"/>
                </a:solidFill>
              </a:rPr>
              <a:t>号　オがライト製造装置、およびオガ炭</a:t>
            </a:r>
            <a:r>
              <a:rPr lang="en-US" altLang="ja-JP" sz="5600" dirty="0">
                <a:solidFill>
                  <a:srgbClr val="FFFFFE"/>
                </a:solidFill>
              </a:rPr>
              <a:t>  </a:t>
            </a:r>
          </a:p>
          <a:p>
            <a:endParaRPr lang="en-US" altLang="ja-JP" dirty="0">
              <a:solidFill>
                <a:srgbClr val="FFFFFE"/>
              </a:solidFill>
            </a:endParaRPr>
          </a:p>
          <a:p>
            <a:endParaRPr lang="en-US" altLang="ja-JP" dirty="0">
              <a:solidFill>
                <a:srgbClr val="FFFFFE"/>
              </a:solidFill>
            </a:endParaRPr>
          </a:p>
          <a:p>
            <a:endParaRPr lang="en-US" altLang="ja-JP" dirty="0">
              <a:solidFill>
                <a:srgbClr val="FFFFFE"/>
              </a:solidFill>
            </a:endParaRPr>
          </a:p>
          <a:p>
            <a:endParaRPr lang="en-US" altLang="ja-JP" dirty="0">
              <a:solidFill>
                <a:srgbClr val="FFFFFE"/>
              </a:solidFill>
            </a:endParaRPr>
          </a:p>
          <a:p>
            <a:endParaRPr lang="en-US" altLang="ja-JP" dirty="0">
              <a:solidFill>
                <a:srgbClr val="FFFFFE"/>
              </a:solidFill>
            </a:endParaRPr>
          </a:p>
          <a:p>
            <a:endParaRPr lang="en-US" dirty="0">
              <a:solidFill>
                <a:srgbClr val="FFFFFE"/>
              </a:solidFill>
            </a:endParaRPr>
          </a:p>
          <a:p>
            <a:endParaRPr lang="en-US" dirty="0">
              <a:solidFill>
                <a:srgbClr val="FFFFFE"/>
              </a:solidFill>
            </a:endParaRPr>
          </a:p>
          <a:p>
            <a:endParaRPr lang="en-US" dirty="0">
              <a:solidFill>
                <a:srgbClr val="FFFFFE"/>
              </a:solidFill>
            </a:endParaRPr>
          </a:p>
          <a:p>
            <a:endParaRPr lang="en-US" dirty="0">
              <a:solidFill>
                <a:srgbClr val="FFFFFE"/>
              </a:solidFill>
            </a:endParaRPr>
          </a:p>
          <a:p>
            <a:endParaRPr lang="en-US" dirty="0">
              <a:solidFill>
                <a:srgbClr val="FFFFFE"/>
              </a:solidFill>
            </a:endParaRPr>
          </a:p>
        </p:txBody>
      </p:sp>
      <p:pic>
        <p:nvPicPr>
          <p:cNvPr id="5" name="コンテンツ プレースホルダー 4" descr="建物, ケーキ, 古い, 誕生日 が含まれている画像&#10;&#10;自動的に生成された説明">
            <a:extLst>
              <a:ext uri="{FF2B5EF4-FFF2-40B4-BE49-F238E27FC236}">
                <a16:creationId xmlns:a16="http://schemas.microsoft.com/office/drawing/2014/main" id="{4F91AFED-50F9-4CFC-86AC-2FE459DCE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89" y="645107"/>
            <a:ext cx="2032791" cy="2710388"/>
          </a:xfrm>
          <a:prstGeom prst="rect">
            <a:avLst/>
          </a:prstGeom>
        </p:spPr>
      </p:pic>
      <p:pic>
        <p:nvPicPr>
          <p:cNvPr id="7" name="図 6" descr="屋外, 古い, 座る, 火 が含まれている画像&#10;&#10;自動的に生成された説明">
            <a:extLst>
              <a:ext uri="{FF2B5EF4-FFF2-40B4-BE49-F238E27FC236}">
                <a16:creationId xmlns:a16="http://schemas.microsoft.com/office/drawing/2014/main" id="{ACC182D9-5404-4EE9-8FE3-65FB65D67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489" y="3520086"/>
            <a:ext cx="2032791" cy="271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70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D742E62-D0CA-4DEC-815B-5ED27845B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ADD3D29-FB68-4A1C-B0DE-CAF42F284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4822E8D-300D-45E7-9F98-BDEC7436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7C953DC-E764-4B76-B359-52546F4CA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C187CEFC-9032-481B-B8CA-A323593DD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4CB87468-9225-4E6A-A5B7-B47F08B34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961C468-D3F4-4866-BA3A-C8843D751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人工原木の「オガライト」</a:t>
            </a:r>
          </a:p>
        </p:txBody>
      </p:sp>
      <p:pic>
        <p:nvPicPr>
          <p:cNvPr id="5" name="コンテンツ プレースホルダー 4" descr="ベンチ, 建物, 座る, 茶色 が含まれている画像&#10;&#10;自動的に生成された説明">
            <a:extLst>
              <a:ext uri="{FF2B5EF4-FFF2-40B4-BE49-F238E27FC236}">
                <a16:creationId xmlns:a16="http://schemas.microsoft.com/office/drawing/2014/main" id="{0C81BF57-5C95-45C4-A0FB-55B1324CD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7" r="7649" b="-3"/>
          <a:stretch/>
        </p:blipFill>
        <p:spPr>
          <a:xfrm>
            <a:off x="7269698" y="188928"/>
            <a:ext cx="2710388" cy="412531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296B8E7-1A3F-4C7F-A120-29E90E593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F501AF-E7F2-49DA-953B-B9D323EF2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anchor="ctr">
            <a:normAutofit/>
          </a:bodyPr>
          <a:lstStyle/>
          <a:p>
            <a:r>
              <a:rPr lang="ja-JP" altLang="en-US" dirty="0">
                <a:solidFill>
                  <a:schemeClr val="tx1"/>
                </a:solidFill>
              </a:rPr>
              <a:t>人工の薪ではなく、炭の原木にふさわしい人工原木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を作る成形機による「オガライト」の製造。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オがライト：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                  </a:t>
            </a:r>
            <a:r>
              <a:rPr lang="ja-JP" altLang="en-US" dirty="0">
                <a:solidFill>
                  <a:schemeClr val="tx1"/>
                </a:solidFill>
              </a:rPr>
              <a:t>長さ：</a:t>
            </a:r>
            <a:r>
              <a:rPr lang="en-US" altLang="ja-JP" dirty="0">
                <a:solidFill>
                  <a:schemeClr val="tx1"/>
                </a:solidFill>
              </a:rPr>
              <a:t>45cm, </a:t>
            </a:r>
            <a:r>
              <a:rPr lang="ja-JP" altLang="en-US" dirty="0">
                <a:solidFill>
                  <a:schemeClr val="tx1"/>
                </a:solidFill>
              </a:rPr>
              <a:t>直径：約 </a:t>
            </a:r>
            <a:r>
              <a:rPr lang="en-US" altLang="ja-JP" dirty="0">
                <a:solidFill>
                  <a:schemeClr val="tx1"/>
                </a:solidFill>
              </a:rPr>
              <a:t>4cm,</a:t>
            </a:r>
            <a:r>
              <a:rPr lang="ja-JP" altLang="en-US" dirty="0">
                <a:solidFill>
                  <a:schemeClr val="tx1"/>
                </a:solidFill>
              </a:rPr>
              <a:t>重量：</a:t>
            </a:r>
            <a:r>
              <a:rPr lang="en-US" altLang="ja-JP" dirty="0">
                <a:solidFill>
                  <a:schemeClr val="tx1"/>
                </a:solidFill>
              </a:rPr>
              <a:t>675g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図 6" descr="ベンチ, 座る, 木製, 公園 が含まれている画像&#10;&#10;自動的に生成された説明">
            <a:extLst>
              <a:ext uri="{FF2B5EF4-FFF2-40B4-BE49-F238E27FC236}">
                <a16:creationId xmlns:a16="http://schemas.microsoft.com/office/drawing/2014/main" id="{8FE1B75C-5FFD-4488-8296-F139EE669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86" r="-1" b="-1"/>
          <a:stretch/>
        </p:blipFill>
        <p:spPr>
          <a:xfrm rot="1804781">
            <a:off x="8592117" y="2251589"/>
            <a:ext cx="2710389" cy="412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37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F2DE66-18DB-4902-BC4F-BB8F6E69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046802"/>
            <a:ext cx="8761413" cy="706964"/>
          </a:xfrm>
        </p:spPr>
        <p:txBody>
          <a:bodyPr/>
          <a:lstStyle/>
          <a:p>
            <a:r>
              <a:rPr kumimoji="1" lang="ja-JP" altLang="en-US" dirty="0"/>
              <a:t>　　　　</a:t>
            </a:r>
            <a:r>
              <a:rPr kumimoji="1" lang="en-US" altLang="ja-JP" dirty="0"/>
              <a:t>LBED</a:t>
            </a:r>
            <a:r>
              <a:rPr kumimoji="1" lang="ja-JP" altLang="en-US" dirty="0"/>
              <a:t>　工場風景</a:t>
            </a:r>
          </a:p>
        </p:txBody>
      </p:sp>
      <p:pic>
        <p:nvPicPr>
          <p:cNvPr id="5" name="コンテンツ プレースホルダー 4" descr="道路, 記号 が含まれている画像&#10;&#10;自動的に生成された説明">
            <a:extLst>
              <a:ext uri="{FF2B5EF4-FFF2-40B4-BE49-F238E27FC236}">
                <a16:creationId xmlns:a16="http://schemas.microsoft.com/office/drawing/2014/main" id="{42D302FE-FD86-4C85-91C5-7F744C76E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2979" y="1844174"/>
            <a:ext cx="6599219" cy="3416300"/>
          </a:xfrm>
        </p:spPr>
      </p:pic>
      <p:pic>
        <p:nvPicPr>
          <p:cNvPr id="7" name="図 6" descr="建物, 床, ベッド が含まれている画像&#10;&#10;自動的に生成された説明">
            <a:extLst>
              <a:ext uri="{FF2B5EF4-FFF2-40B4-BE49-F238E27FC236}">
                <a16:creationId xmlns:a16="http://schemas.microsoft.com/office/drawing/2014/main" id="{32FF1045-6A7F-4BF6-BFDC-1C45B67CC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312" y="1962814"/>
            <a:ext cx="2006518" cy="2674674"/>
          </a:xfrm>
          <a:prstGeom prst="rect">
            <a:avLst/>
          </a:prstGeom>
        </p:spPr>
      </p:pic>
      <p:pic>
        <p:nvPicPr>
          <p:cNvPr id="9" name="図 8" descr="屋外, 草, 建物, 泥 が含まれている画像&#10;&#10;自動的に生成された説明">
            <a:extLst>
              <a:ext uri="{FF2B5EF4-FFF2-40B4-BE49-F238E27FC236}">
                <a16:creationId xmlns:a16="http://schemas.microsoft.com/office/drawing/2014/main" id="{5A9C384C-2048-400E-9914-C9D8CABA2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88" y="2237112"/>
            <a:ext cx="4332269" cy="2126078"/>
          </a:xfrm>
          <a:prstGeom prst="rect">
            <a:avLst/>
          </a:prstGeom>
        </p:spPr>
      </p:pic>
      <p:pic>
        <p:nvPicPr>
          <p:cNvPr id="11" name="図 10" descr="建物, 屋外, レンガ, ベンチ が含まれている画像&#10;&#10;自動的に生成された説明">
            <a:extLst>
              <a:ext uri="{FF2B5EF4-FFF2-40B4-BE49-F238E27FC236}">
                <a16:creationId xmlns:a16="http://schemas.microsoft.com/office/drawing/2014/main" id="{FDAE4505-097F-4B62-94B9-165CA57BA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457" y="4363190"/>
            <a:ext cx="3514933" cy="2494810"/>
          </a:xfrm>
          <a:prstGeom prst="rect">
            <a:avLst/>
          </a:prstGeom>
        </p:spPr>
      </p:pic>
      <p:pic>
        <p:nvPicPr>
          <p:cNvPr id="13" name="図 12" descr="屋外, ストリート, 男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BC44C8E4-E451-4A27-A1EA-24B503857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062" y="4544007"/>
            <a:ext cx="3645593" cy="2049899"/>
          </a:xfrm>
          <a:prstGeom prst="rect">
            <a:avLst/>
          </a:prstGeom>
        </p:spPr>
      </p:pic>
      <p:pic>
        <p:nvPicPr>
          <p:cNvPr id="4" name="図 3" descr="屋外, 建物, トラック, 古い が含まれている画像&#10;&#10;自動的に生成された説明">
            <a:extLst>
              <a:ext uri="{FF2B5EF4-FFF2-40B4-BE49-F238E27FC236}">
                <a16:creationId xmlns:a16="http://schemas.microsoft.com/office/drawing/2014/main" id="{8C15AB52-7D0D-45D8-BFF2-F9BD8DE80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8468" y="4438436"/>
            <a:ext cx="2965173" cy="22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45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D2669AB-35DB-41EC-BE9C-DA80B60A3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1069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49246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CFEA391-230C-446B-843D-07714B54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r>
              <a:rPr kumimoji="1" lang="ja-JP" altLang="en-US">
                <a:solidFill>
                  <a:schemeClr val="tx1"/>
                </a:solidFill>
              </a:rPr>
              <a:t>炭はやはり丸の方が格好いいと思いませんか？</a:t>
            </a:r>
          </a:p>
        </p:txBody>
      </p:sp>
      <p:pic>
        <p:nvPicPr>
          <p:cNvPr id="4" name="図 3" descr="ベンチ, 屋外, 公園, 木製 が含まれている画像&#10;&#10;自動的に生成された説明">
            <a:extLst>
              <a:ext uri="{FF2B5EF4-FFF2-40B4-BE49-F238E27FC236}">
                <a16:creationId xmlns:a16="http://schemas.microsoft.com/office/drawing/2014/main" id="{7FD59312-A40A-4A39-BD22-C19884ECB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5" r="32551" b="1"/>
          <a:stretch/>
        </p:blipFill>
        <p:spPr>
          <a:xfrm>
            <a:off x="7418226" y="645106"/>
            <a:ext cx="4125317" cy="558536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3" name="コンテンツ プレースホルダー 2">
            <a:extLst>
              <a:ext uri="{FF2B5EF4-FFF2-40B4-BE49-F238E27FC236}">
                <a16:creationId xmlns:a16="http://schemas.microsoft.com/office/drawing/2014/main" id="{364B063F-EFC8-4861-AB3F-045E9F1BD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anchor="ctr">
            <a:normAutofit/>
          </a:bodyPr>
          <a:lstStyle/>
          <a:p>
            <a:r>
              <a:rPr lang="ja-JP" altLang="en-US">
                <a:solidFill>
                  <a:schemeClr val="tx1"/>
                </a:solidFill>
              </a:rPr>
              <a:t>穴が無いと中心穴のある一般の市販品と燃え方が違うのです。</a:t>
            </a:r>
            <a:endParaRPr lang="en-US" altLang="ja-JP">
              <a:solidFill>
                <a:schemeClr val="tx1"/>
              </a:solidFill>
            </a:endParaRPr>
          </a:p>
          <a:p>
            <a:r>
              <a:rPr kumimoji="1" lang="ja-JP" altLang="en-US">
                <a:solidFill>
                  <a:schemeClr val="tx1"/>
                </a:solidFill>
              </a:rPr>
              <a:t>穴が有ると炭の両端がどうしても温度が高く、焼きムラもできる。</a:t>
            </a:r>
            <a:endParaRPr kumimoji="1" lang="en-US" altLang="ja-JP">
              <a:solidFill>
                <a:schemeClr val="tx1"/>
              </a:solidFill>
            </a:endParaRPr>
          </a:p>
          <a:p>
            <a:r>
              <a:rPr kumimoji="1" lang="ja-JP" altLang="en-US">
                <a:solidFill>
                  <a:schemeClr val="tx1"/>
                </a:solidFill>
              </a:rPr>
              <a:t>良い焼き鳥屋や鰻の蒲焼の職人</a:t>
            </a:r>
            <a:r>
              <a:rPr lang="ja-JP" altLang="en-US">
                <a:solidFill>
                  <a:schemeClr val="tx1"/>
                </a:solidFill>
              </a:rPr>
              <a:t>さんが中心穴のある炭では満足しません。</a:t>
            </a:r>
            <a:endParaRPr lang="en-US" altLang="ja-JP">
              <a:solidFill>
                <a:schemeClr val="tx1"/>
              </a:solidFill>
            </a:endParaRPr>
          </a:p>
          <a:p>
            <a:r>
              <a:rPr kumimoji="1" lang="ja-JP" altLang="en-US">
                <a:solidFill>
                  <a:schemeClr val="tx1"/>
                </a:solidFill>
              </a:rPr>
              <a:t>職人さんが使用するには、やはり違和感を抱かせない炭が良い。又、高級感を出す炭火料理店でもこの穴無オガ炭の方がいいでしょう。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2697176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イオン ボードルーム">
  <a:themeElements>
    <a:clrScheme name="イオン ボードルーム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イオン ボードルーム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イオン ボードルーム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387</Words>
  <Application>Microsoft Office PowerPoint</Application>
  <PresentationFormat>ワイド画面</PresentationFormat>
  <Paragraphs>56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イオン ボードルーム</vt:lpstr>
      <vt:lpstr> Biomass Energy 　Development Co.,Ltd　　　　　　　</vt:lpstr>
      <vt:lpstr>穴無し木質 　　　　オガ炭</vt:lpstr>
      <vt:lpstr>BIOMASS　ENERGY DEVELOPMENT　CO.,LTD</vt:lpstr>
      <vt:lpstr>穴無オガ炭の 燃焼試験データー</vt:lpstr>
      <vt:lpstr>人工原木の「オガライト」</vt:lpstr>
      <vt:lpstr>　　　　LBED　工場風景</vt:lpstr>
      <vt:lpstr>炭はやはり丸の方が格好いいと思いませんか？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Lao Biomass Energy 　Development Co.,Ltd</dc:title>
  <dc:creator>寧 瀬浦</dc:creator>
  <cp:lastModifiedBy>寧 瀬浦</cp:lastModifiedBy>
  <cp:revision>14</cp:revision>
  <cp:lastPrinted>2020-01-29T01:51:36Z</cp:lastPrinted>
  <dcterms:created xsi:type="dcterms:W3CDTF">2020-01-25T07:42:51Z</dcterms:created>
  <dcterms:modified xsi:type="dcterms:W3CDTF">2026-02-22T02:44:01Z</dcterms:modified>
</cp:coreProperties>
</file>