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マスター字幕の書式設定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3C895-A60F-435D-B757-82F341D7D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366887"/>
            <a:ext cx="6815669" cy="2019777"/>
          </a:xfrm>
          <a:solidFill>
            <a:srgbClr val="FFC000"/>
          </a:solidFill>
        </p:spPr>
        <p:txBody>
          <a:bodyPr/>
          <a:lstStyle/>
          <a:p>
            <a:r>
              <a:rPr kumimoji="1" lang="ja-JP" altLang="en-US" dirty="0"/>
              <a:t>美味しい焼き</a:t>
            </a:r>
            <a:r>
              <a:rPr lang="ja-JP" altLang="en-US" dirty="0"/>
              <a:t>肉</a:t>
            </a:r>
            <a:r>
              <a:rPr kumimoji="1" lang="ja-JP" altLang="en-US" dirty="0"/>
              <a:t>を</a:t>
            </a:r>
            <a:br>
              <a:rPr kumimoji="1" lang="en-US" altLang="ja-JP" dirty="0"/>
            </a:br>
            <a:r>
              <a:rPr kumimoji="1" lang="ja-JP" altLang="en-US" dirty="0"/>
              <a:t>食べていただく</a:t>
            </a:r>
            <a:r>
              <a:rPr lang="ja-JP" altLang="en-US" dirty="0"/>
              <a:t>為に！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99E49B8-1422-48E1-B54F-A75125D6A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546282"/>
            <a:ext cx="6815669" cy="2234316"/>
          </a:xfrm>
        </p:spPr>
        <p:txBody>
          <a:bodyPr>
            <a:normAutofit fontScale="40000" lnSpcReduction="20000"/>
          </a:bodyPr>
          <a:lstStyle/>
          <a:p>
            <a:endParaRPr kumimoji="1" lang="en-US" altLang="ja-JP" sz="4800" b="1" dirty="0">
              <a:solidFill>
                <a:srgbClr val="FF0000"/>
              </a:solidFill>
            </a:endParaRPr>
          </a:p>
          <a:p>
            <a:r>
              <a:rPr kumimoji="1" lang="ja-JP" altLang="en-US" sz="4800" b="1" dirty="0">
                <a:solidFill>
                  <a:srgbClr val="FF0000"/>
                </a:solidFill>
              </a:rPr>
              <a:t>ラオス備長炭の取り扱いと</a:t>
            </a:r>
            <a:endParaRPr kumimoji="1" lang="en-US" altLang="ja-JP" sz="4800" b="1" dirty="0">
              <a:solidFill>
                <a:srgbClr val="FF0000"/>
              </a:solidFill>
            </a:endParaRPr>
          </a:p>
          <a:p>
            <a:r>
              <a:rPr kumimoji="1" lang="ja-JP" altLang="en-US" sz="4800" b="1" dirty="0">
                <a:solidFill>
                  <a:srgbClr val="FF0000"/>
                </a:solidFill>
              </a:rPr>
              <a:t>その特徴</a:t>
            </a:r>
            <a:endParaRPr kumimoji="1" lang="en-US" altLang="ja-JP" sz="4800" b="1" dirty="0">
              <a:solidFill>
                <a:srgbClr val="FF0000"/>
              </a:solidFill>
            </a:endParaRPr>
          </a:p>
          <a:p>
            <a:endParaRPr lang="en-US" altLang="ja-JP" sz="4800" b="1" dirty="0">
              <a:solidFill>
                <a:srgbClr val="FF0000"/>
              </a:solidFill>
            </a:endParaRPr>
          </a:p>
          <a:p>
            <a:r>
              <a:rPr kumimoji="1" lang="ja-JP" altLang="en-US" sz="7600" b="1" dirty="0">
                <a:solidFill>
                  <a:srgbClr val="002060"/>
                </a:solidFill>
              </a:rPr>
              <a:t>ｴﾘｰﾄｶｰﾎﾞﾝｲﾝﾀｰﾅｼｮナル</a:t>
            </a:r>
            <a:endParaRPr kumimoji="1" lang="en-US" altLang="ja-JP" sz="7600" b="1" dirty="0">
              <a:solidFill>
                <a:srgbClr val="002060"/>
              </a:solidFill>
            </a:endParaRPr>
          </a:p>
        </p:txBody>
      </p:sp>
      <p:pic>
        <p:nvPicPr>
          <p:cNvPr id="5" name="図 4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44228ABC-278B-127D-C861-D47303EA3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206827"/>
            <a:ext cx="1719943" cy="17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6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F25E15-FEF2-40C6-A697-318C77553D7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ラオス備長炭の取り扱いとその特徴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17861E-1B62-4B9D-9552-D88F0B6050D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１）火の起こし方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①先ず</a:t>
            </a:r>
            <a:r>
              <a:rPr lang="ja-JP" altLang="en-US" b="1" dirty="0" err="1">
                <a:solidFill>
                  <a:schemeClr val="tx1"/>
                </a:solidFill>
              </a:rPr>
              <a:t>おが</a:t>
            </a:r>
            <a:r>
              <a:rPr lang="ja-JP" altLang="en-US" b="1" dirty="0">
                <a:solidFill>
                  <a:schemeClr val="tx1"/>
                </a:solidFill>
              </a:rPr>
              <a:t>炭をガス火で真っ赤にさせ、コンロに入れる。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②ラオス備長炭をゆっくりと優しくコンロに投入する。（投げ入れない！）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③真っ赤になった備長炭を七輪にいれる。　（お客様用）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　　お客様が多いときは、火起こし場にてラオス備長炭その都度注いで　　おく！</a:t>
            </a:r>
          </a:p>
        </p:txBody>
      </p:sp>
    </p:spTree>
    <p:extLst>
      <p:ext uri="{BB962C8B-B14F-4D97-AF65-F5344CB8AC3E}">
        <p14:creationId xmlns:p14="http://schemas.microsoft.com/office/powerpoint/2010/main" val="428231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C67DA6C-8309-412C-AE00-2130BFCB1B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65F1BD-4861-49D8-A86E-2B172B361BD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B4970A5-A0AC-4011-B050-85C241AD325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5887F88-EE52-408B-BB7E-44543B577D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958E468-5B42-4219-BBD8-C1E42D72B38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F19D3D2-543E-46C0-99F9-C63585647122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8C962A0-AE17-42B0-87F6-8B05C334FA1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コンテンツ プレースホルダー 42" descr="地面, 座っている が含まれている画像&#10;&#10;高い精度で生成された説明">
            <a:extLst>
              <a:ext uri="{FF2B5EF4-FFF2-40B4-BE49-F238E27FC236}">
                <a16:creationId xmlns:a16="http://schemas.microsoft.com/office/drawing/2014/main" id="{D5E117F5-785A-47CD-B576-4D858C37A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01" y="2515281"/>
            <a:ext cx="2987712" cy="3499432"/>
          </a:xfrm>
          <a:prstGeom prst="rect">
            <a:avLst/>
          </a:prstGeom>
        </p:spPr>
      </p:pic>
      <p:pic>
        <p:nvPicPr>
          <p:cNvPr id="7" name="コンテンツ プレースホルダー 5">
            <a:extLst>
              <a:ext uri="{FF2B5EF4-FFF2-40B4-BE49-F238E27FC236}">
                <a16:creationId xmlns:a16="http://schemas.microsoft.com/office/drawing/2014/main" id="{9B336B5C-190F-4227-B107-02AA4146D9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488" r="8" b="8"/>
          <a:stretch/>
        </p:blipFill>
        <p:spPr>
          <a:xfrm>
            <a:off x="8710730" y="3901649"/>
            <a:ext cx="2254829" cy="149683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07780F9-8166-4EBD-8EE0-9D562D70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火の起こし方</a:t>
            </a:r>
          </a:p>
        </p:txBody>
      </p:sp>
      <p:pic>
        <p:nvPicPr>
          <p:cNvPr id="13" name="図 12" descr="室内, 壁, 食べ物, テーブル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BE3192A-028B-4258-9220-1E1A85B773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6" b="125"/>
          <a:stretch/>
        </p:blipFill>
        <p:spPr>
          <a:xfrm>
            <a:off x="6704831" y="1253744"/>
            <a:ext cx="1469536" cy="1956816"/>
          </a:xfrm>
          <a:prstGeom prst="rect">
            <a:avLst/>
          </a:prstGeom>
        </p:spPr>
      </p:pic>
      <p:pic>
        <p:nvPicPr>
          <p:cNvPr id="31" name="コンテンツ プレースホルダー 10" descr="室内, 床, 座っている が含まれている画像&#10;&#10;高い精度で生成された説明">
            <a:extLst>
              <a:ext uri="{FF2B5EF4-FFF2-40B4-BE49-F238E27FC236}">
                <a16:creationId xmlns:a16="http://schemas.microsoft.com/office/drawing/2014/main" id="{C17EE350-1B6D-4BDE-8C4E-1EFC21E738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076" r="-2" b="18906"/>
          <a:stretch/>
        </p:blipFill>
        <p:spPr>
          <a:xfrm>
            <a:off x="8724859" y="1260275"/>
            <a:ext cx="2254829" cy="2255325"/>
          </a:xfrm>
          <a:prstGeom prst="rect">
            <a:avLst/>
          </a:prstGeom>
        </p:spPr>
      </p:pic>
      <p:pic>
        <p:nvPicPr>
          <p:cNvPr id="20" name="コンテンツ プレースホルダー 31" descr="床, 容器, 箱, 座っている が含まれている画像&#10;&#10;高い精度で生成された説明">
            <a:extLst>
              <a:ext uri="{FF2B5EF4-FFF2-40B4-BE49-F238E27FC236}">
                <a16:creationId xmlns:a16="http://schemas.microsoft.com/office/drawing/2014/main" id="{DC045B72-6F74-45B8-9F46-1ED085AE3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6406138" y="3409115"/>
            <a:ext cx="1861423" cy="2481897"/>
          </a:xfrm>
        </p:spPr>
      </p:pic>
    </p:spTree>
    <p:extLst>
      <p:ext uri="{BB962C8B-B14F-4D97-AF65-F5344CB8AC3E}">
        <p14:creationId xmlns:p14="http://schemas.microsoft.com/office/powerpoint/2010/main" val="311287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79214-8A8B-4C45-930C-49A674657DF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kumimoji="1" lang="ja-JP" altLang="en-US" dirty="0"/>
              <a:t>２）入れる炭の量の比率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25B305-BE0E-4837-83F0-A8A39BCBF81F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〇　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ラオス備長炭　（荒上大・荒上小）　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4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個　（８０％）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rgbClr val="FF0000"/>
                </a:solidFill>
              </a:rPr>
              <a:t>■　</a:t>
            </a:r>
            <a:r>
              <a:rPr lang="ja-JP" altLang="en-US" sz="2800" b="1" dirty="0" err="1">
                <a:solidFill>
                  <a:srgbClr val="FF0000"/>
                </a:solidFill>
              </a:rPr>
              <a:t>おが</a:t>
            </a:r>
            <a:r>
              <a:rPr lang="ja-JP" altLang="en-US" sz="2800" b="1" dirty="0">
                <a:solidFill>
                  <a:srgbClr val="FF0000"/>
                </a:solidFill>
              </a:rPr>
              <a:t>炭　　　　　　　　　　　　　　　　　</a:t>
            </a:r>
            <a:r>
              <a:rPr lang="en-US" altLang="ja-JP" sz="2800" b="1" dirty="0">
                <a:solidFill>
                  <a:srgbClr val="FF0000"/>
                </a:solidFill>
              </a:rPr>
              <a:t>2 </a:t>
            </a:r>
            <a:r>
              <a:rPr lang="ja-JP" altLang="en-US" sz="2800" b="1" dirty="0">
                <a:solidFill>
                  <a:srgbClr val="FF0000"/>
                </a:solidFill>
              </a:rPr>
              <a:t>個　（２０％）　　　　　　　　　　　　　　　　　　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3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443614-0E85-4F36-86B0-C10D04FA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670" y="982132"/>
            <a:ext cx="9601196" cy="130386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kumimoji="1" lang="ja-JP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00FFFF"/>
                </a:highlight>
              </a:rPr>
              <a:t>美味しいお肉を食べて頂く為に！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CFBA37-8E15-4889-A194-006874E2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670" y="2556932"/>
            <a:ext cx="9601196" cy="33189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lvl="1"/>
            <a:r>
              <a:rPr kumimoji="1" lang="ja-JP" altLang="en-US" sz="7200" dirty="0"/>
              <a:t>①　</a:t>
            </a:r>
            <a:r>
              <a:rPr kumimoji="1" lang="ja-JP" altLang="en-US" sz="8000" b="1" dirty="0" err="1"/>
              <a:t>おが</a:t>
            </a:r>
            <a:r>
              <a:rPr kumimoji="1" lang="ja-JP" altLang="en-US" sz="8000" b="1" dirty="0"/>
              <a:t>炭はあくまで火種。</a:t>
            </a:r>
            <a:endParaRPr kumimoji="1" lang="en-US" altLang="ja-JP" sz="8000" b="1" dirty="0"/>
          </a:p>
          <a:p>
            <a:pPr lvl="1"/>
            <a:r>
              <a:rPr lang="ja-JP" altLang="en-US" sz="8000" b="1" dirty="0"/>
              <a:t>②　ラオス備長炭は美味しいお肉を焦がさない。</a:t>
            </a:r>
            <a:endParaRPr lang="en-US" altLang="ja-JP" sz="8000" b="1" dirty="0"/>
          </a:p>
          <a:p>
            <a:pPr lvl="1"/>
            <a:r>
              <a:rPr lang="ja-JP" altLang="en-US" sz="8000" b="1" dirty="0"/>
              <a:t>　　ラオス備長炭は瞬間的に火が上がるが、</a:t>
            </a:r>
            <a:r>
              <a:rPr lang="ja-JP" altLang="en-US" sz="8000" b="1" dirty="0" err="1"/>
              <a:t>おが</a:t>
            </a:r>
            <a:r>
              <a:rPr lang="ja-JP" altLang="en-US" sz="8000" b="1" dirty="0"/>
              <a:t>炭のように火が上がりお肉を</a:t>
            </a:r>
            <a:endParaRPr lang="en-US" altLang="ja-JP" sz="8000" b="1" dirty="0"/>
          </a:p>
          <a:p>
            <a:pPr lvl="1"/>
            <a:r>
              <a:rPr kumimoji="1" lang="ja-JP" altLang="en-US" sz="8000" b="1" dirty="0"/>
              <a:t>　　焦がしたりせず、火力があり、火持ちが良い。</a:t>
            </a:r>
            <a:endParaRPr kumimoji="1" lang="en-US" altLang="ja-JP" sz="8000" b="1" dirty="0"/>
          </a:p>
          <a:p>
            <a:pPr lvl="1"/>
            <a:r>
              <a:rPr lang="ja-JP" altLang="en-US" sz="8000" b="1" dirty="0"/>
              <a:t>③　炭と網の間に１ｃｍ　位の空間を作り、直接に炭を網に接触させない。ラオス</a:t>
            </a:r>
            <a:endParaRPr lang="en-US" altLang="ja-JP" sz="8000" b="1" dirty="0"/>
          </a:p>
          <a:p>
            <a:pPr lvl="1"/>
            <a:r>
              <a:rPr lang="ja-JP" altLang="en-US" sz="8000" b="1" dirty="0"/>
              <a:t>　　備長炭は直接火でなく、遠赤外線でお肉を焼く為、味が一層上がるのです。</a:t>
            </a:r>
            <a:endParaRPr lang="en-US" altLang="ja-JP" sz="8000" b="1" dirty="0"/>
          </a:p>
          <a:p>
            <a:pPr lvl="1"/>
            <a:r>
              <a:rPr kumimoji="1" lang="ja-JP" altLang="en-US" sz="8000" b="1" dirty="0"/>
              <a:t>④　ラオス備長炭の場合、肉の油が落ちても火の引っ込みが早く、</a:t>
            </a:r>
            <a:r>
              <a:rPr kumimoji="1" lang="ja-JP" altLang="en-US" sz="8000" b="1" dirty="0" err="1"/>
              <a:t>おが</a:t>
            </a:r>
            <a:r>
              <a:rPr kumimoji="1" lang="ja-JP" altLang="en-US" sz="8000" b="1" dirty="0"/>
              <a:t>炭のように</a:t>
            </a:r>
            <a:endParaRPr kumimoji="1" lang="en-US" altLang="ja-JP" sz="8000" b="1" dirty="0"/>
          </a:p>
          <a:p>
            <a:pPr lvl="1"/>
            <a:r>
              <a:rPr lang="ja-JP" altLang="en-US" sz="8000" b="1" dirty="0"/>
              <a:t>　　　煙が出て氷で火を抑える必要がない。</a:t>
            </a:r>
            <a:endParaRPr lang="en-US" altLang="ja-JP" sz="8000" b="1" dirty="0"/>
          </a:p>
          <a:p>
            <a:pPr lvl="1"/>
            <a:endParaRPr lang="en-US" altLang="ja-JP" sz="7200" b="1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790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50F0BA-BD56-499E-A054-8E49C2C2C07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私どものラオス備長炭は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普通は跳ねたりしません！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D357AA-1BA6-4CBD-9A63-15DBE4C7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824480"/>
            <a:ext cx="9814560" cy="24688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●備長炭を焼き台で火を起こす場合は、先ずは</a:t>
            </a:r>
            <a:r>
              <a:rPr lang="ja-JP" altLang="en-US" dirty="0" err="1">
                <a:solidFill>
                  <a:schemeClr val="tx1"/>
                </a:solidFill>
              </a:rPr>
              <a:t>おが</a:t>
            </a:r>
            <a:r>
              <a:rPr lang="ja-JP" altLang="en-US" dirty="0">
                <a:solidFill>
                  <a:schemeClr val="tx1"/>
                </a:solidFill>
              </a:rPr>
              <a:t>炭で火をおこし、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　その後、備長炭は優しくゆっくりと焼き台に入れて下さい。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●ラオス備長炭は跳ねません。特に焼き台で真っ赤に火を起していると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跳ねませんので、ご安心下さい！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4A1C8-7AAB-4709-9E46-DC54FA53CBE9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５）最後に</a:t>
            </a:r>
            <a:r>
              <a:rPr kumimoji="1" lang="en-US" altLang="ja-JP" dirty="0">
                <a:solidFill>
                  <a:srgbClr val="FF0000"/>
                </a:solidFill>
              </a:rPr>
              <a:t>….</a:t>
            </a:r>
            <a:r>
              <a:rPr kumimoji="1" lang="ja-JP" altLang="en-US" dirty="0">
                <a:solidFill>
                  <a:srgbClr val="FF0000"/>
                </a:solidFill>
              </a:rPr>
              <a:t>火の始末を！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7FB04E-FCEC-4C7C-948E-6E2E54D2622D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火の取り扱いは、いつも注意してください！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①　最後に店を出るときは、必ず火の始末が出来ているか確認して下さい。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②　</a:t>
            </a:r>
            <a:r>
              <a:rPr kumimoji="1" lang="ja-JP" altLang="en-US" b="1" dirty="0" err="1">
                <a:solidFill>
                  <a:schemeClr val="tx1"/>
                </a:solidFill>
              </a:rPr>
              <a:t>おが</a:t>
            </a:r>
            <a:r>
              <a:rPr kumimoji="1" lang="ja-JP" altLang="en-US" b="1" dirty="0">
                <a:solidFill>
                  <a:schemeClr val="tx1"/>
                </a:solidFill>
              </a:rPr>
              <a:t>炭に灰分が多いとダクトがつまり火災が起こる場合があります。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　　ダクトの定期点検をするように心がけて下さい！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　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　　　</a:t>
            </a:r>
            <a:r>
              <a:rPr kumimoji="1" lang="ja-JP" altLang="en-US" b="1" dirty="0">
                <a:solidFill>
                  <a:srgbClr val="FF0000"/>
                </a:solidFill>
              </a:rPr>
              <a:t>ご清聴有難うございました！</a:t>
            </a:r>
            <a:r>
              <a:rPr kumimoji="1" lang="ja-JP" altLang="en-US" b="1" dirty="0">
                <a:solidFill>
                  <a:schemeClr val="tx1"/>
                </a:solidFill>
              </a:rPr>
              <a:t>　　　　エリート・カーボンインターナショナル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04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427</TotalTime>
  <Words>429</Words>
  <Application>Microsoft Office PowerPoint</Application>
  <PresentationFormat>ワイド画面</PresentationFormat>
  <Paragraphs>48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Arial</vt:lpstr>
      <vt:lpstr>Garamond</vt:lpstr>
      <vt:lpstr>オーガニック</vt:lpstr>
      <vt:lpstr>美味しい焼き肉を 食べていただく為に！</vt:lpstr>
      <vt:lpstr>ラオス備長炭の取り扱いとその特徴</vt:lpstr>
      <vt:lpstr>火の起こし方</vt:lpstr>
      <vt:lpstr>２）入れる炭の量の比率</vt:lpstr>
      <vt:lpstr>美味しいお肉を食べて頂く為に！</vt:lpstr>
      <vt:lpstr>私どものラオス備長炭は 普通は跳ねたりしません！</vt:lpstr>
      <vt:lpstr>５）最後に….火の始末を！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美味しい焼肉を食べていただく為に！</dc:title>
  <dc:creator>瀬浦寧</dc:creator>
  <cp:lastModifiedBy>寧 瀬浦</cp:lastModifiedBy>
  <cp:revision>34</cp:revision>
  <cp:lastPrinted>2018-03-30T07:54:47Z</cp:lastPrinted>
  <dcterms:created xsi:type="dcterms:W3CDTF">2018-03-29T09:14:50Z</dcterms:created>
  <dcterms:modified xsi:type="dcterms:W3CDTF">2026-02-22T02:42:02Z</dcterms:modified>
</cp:coreProperties>
</file>