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56" r:id="rId2"/>
    <p:sldId id="257" r:id="rId3"/>
    <p:sldId id="258" r:id="rId4"/>
    <p:sldId id="259" r:id="rId5"/>
    <p:sldId id="260" r:id="rId6"/>
    <p:sldId id="262" r:id="rId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マスター字幕の書式設定</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2/22/2026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376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pPr/>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220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276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920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9057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2/22/2026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578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2/22/2026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921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125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9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68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811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467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050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257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71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65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2/22/2026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07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ja-JP" alt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ja-JP" alt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2/22/2026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62777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節足動物, 地面, 無脊椎動物, 動物 が含まれている画像&#10;&#10;非常に高い精度で生成された説明">
            <a:extLst>
              <a:ext uri="{FF2B5EF4-FFF2-40B4-BE49-F238E27FC236}">
                <a16:creationId xmlns:a16="http://schemas.microsoft.com/office/drawing/2014/main" id="{6188BC66-71EE-48FC-9389-8EC8BA0F7BAF}"/>
              </a:ext>
            </a:extLst>
          </p:cNvPr>
          <p:cNvPicPr>
            <a:picLocks noChangeAspect="1"/>
          </p:cNvPicPr>
          <p:nvPr/>
        </p:nvPicPr>
        <p:blipFill>
          <a:blip r:embed="rId2"/>
          <a:stretch>
            <a:fillRect/>
          </a:stretch>
        </p:blipFill>
        <p:spPr>
          <a:xfrm>
            <a:off x="7459683" y="1462770"/>
            <a:ext cx="3938790" cy="3745320"/>
          </a:xfrm>
          <a:prstGeom prst="rect">
            <a:avLst/>
          </a:prstGeom>
        </p:spPr>
      </p:pic>
      <p:sp>
        <p:nvSpPr>
          <p:cNvPr id="2" name="タイトル 1">
            <a:extLst>
              <a:ext uri="{FF2B5EF4-FFF2-40B4-BE49-F238E27FC236}">
                <a16:creationId xmlns:a16="http://schemas.microsoft.com/office/drawing/2014/main" id="{FBE1C765-7C07-43BC-BE43-CF5F420A1BA7}"/>
              </a:ext>
            </a:extLst>
          </p:cNvPr>
          <p:cNvSpPr>
            <a:spLocks noGrp="1"/>
          </p:cNvSpPr>
          <p:nvPr>
            <p:ph type="ctrTitle"/>
          </p:nvPr>
        </p:nvSpPr>
        <p:spPr>
          <a:xfrm>
            <a:off x="2069985" y="3054285"/>
            <a:ext cx="8469182" cy="1100577"/>
          </a:xfrm>
        </p:spPr>
        <p:txBody>
          <a:bodyPr/>
          <a:lstStyle/>
          <a:p>
            <a:r>
              <a:rPr kumimoji="1" lang="ja-JP" altLang="en-US" dirty="0"/>
              <a:t>備長炭の取り扱いに関して</a:t>
            </a:r>
          </a:p>
        </p:txBody>
      </p:sp>
      <p:sp>
        <p:nvSpPr>
          <p:cNvPr id="3" name="字幕 2">
            <a:extLst>
              <a:ext uri="{FF2B5EF4-FFF2-40B4-BE49-F238E27FC236}">
                <a16:creationId xmlns:a16="http://schemas.microsoft.com/office/drawing/2014/main" id="{131150BD-0F1C-44F9-A82C-176C33B3F1E8}"/>
              </a:ext>
            </a:extLst>
          </p:cNvPr>
          <p:cNvSpPr>
            <a:spLocks noGrp="1"/>
          </p:cNvSpPr>
          <p:nvPr>
            <p:ph type="subTitle" idx="1"/>
          </p:nvPr>
        </p:nvSpPr>
        <p:spPr/>
        <p:txBody>
          <a:bodyPr>
            <a:normAutofit fontScale="25000" lnSpcReduction="20000"/>
          </a:bodyPr>
          <a:lstStyle/>
          <a:p>
            <a:endParaRPr kumimoji="1" lang="en-US" altLang="ja-JP" dirty="0"/>
          </a:p>
          <a:p>
            <a:r>
              <a:rPr lang="ja-JP" altLang="en-US" dirty="0">
                <a:solidFill>
                  <a:schemeClr val="bg1"/>
                </a:solidFill>
              </a:rPr>
              <a:t>　　　　　　　　</a:t>
            </a:r>
            <a:r>
              <a:rPr lang="ja-JP" altLang="en-US" sz="8000" dirty="0">
                <a:solidFill>
                  <a:schemeClr val="bg1"/>
                </a:solidFill>
              </a:rPr>
              <a:t>　　　　　　安全にラオス備長炭をご使用頂く為のマニュアル</a:t>
            </a:r>
            <a:endParaRPr lang="en-US" altLang="ja-JP" sz="8000" dirty="0">
              <a:solidFill>
                <a:schemeClr val="bg1"/>
              </a:solidFill>
            </a:endParaRPr>
          </a:p>
          <a:p>
            <a:endParaRPr kumimoji="1" lang="en-US" altLang="ja-JP" sz="8000" dirty="0">
              <a:solidFill>
                <a:schemeClr val="bg1"/>
              </a:solidFill>
            </a:endParaRPr>
          </a:p>
          <a:p>
            <a:r>
              <a:rPr lang="ja-JP" altLang="en-US" sz="11200" dirty="0">
                <a:solidFill>
                  <a:schemeClr val="bg1"/>
                </a:solidFill>
              </a:rPr>
              <a:t>　　　　　　</a:t>
            </a:r>
            <a:r>
              <a:rPr lang="ja-JP" altLang="en-US" sz="11200" dirty="0">
                <a:solidFill>
                  <a:srgbClr val="FFFF00"/>
                </a:solidFill>
              </a:rPr>
              <a:t>エリート・カーボンインターナショナル</a:t>
            </a:r>
            <a:endParaRPr kumimoji="1" lang="ja-JP" altLang="en-US" sz="11200" dirty="0">
              <a:solidFill>
                <a:srgbClr val="FFFF00"/>
              </a:solidFill>
            </a:endParaRPr>
          </a:p>
        </p:txBody>
      </p:sp>
      <p:pic>
        <p:nvPicPr>
          <p:cNvPr id="4" name="図 3" descr="ロゴ&#10;&#10;AI 生成コンテンツは誤りを含む可能性があります。">
            <a:extLst>
              <a:ext uri="{FF2B5EF4-FFF2-40B4-BE49-F238E27FC236}">
                <a16:creationId xmlns:a16="http://schemas.microsoft.com/office/drawing/2014/main" id="{C8078F2E-867F-0677-E448-DBD208277853}"/>
              </a:ext>
            </a:extLst>
          </p:cNvPr>
          <p:cNvPicPr>
            <a:picLocks noChangeAspect="1"/>
          </p:cNvPicPr>
          <p:nvPr/>
        </p:nvPicPr>
        <p:blipFill>
          <a:blip r:embed="rId3"/>
          <a:stretch>
            <a:fillRect/>
          </a:stretch>
        </p:blipFill>
        <p:spPr>
          <a:xfrm>
            <a:off x="631371" y="609599"/>
            <a:ext cx="2013857" cy="2013857"/>
          </a:xfrm>
          <a:prstGeom prst="rect">
            <a:avLst/>
          </a:prstGeom>
        </p:spPr>
      </p:pic>
    </p:spTree>
    <p:extLst>
      <p:ext uri="{BB962C8B-B14F-4D97-AF65-F5344CB8AC3E}">
        <p14:creationId xmlns:p14="http://schemas.microsoft.com/office/powerpoint/2010/main" val="36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descr="地面, 座っている が含まれている画像&#10;&#10;高い精度で生成された説明">
            <a:extLst>
              <a:ext uri="{FF2B5EF4-FFF2-40B4-BE49-F238E27FC236}">
                <a16:creationId xmlns:a16="http://schemas.microsoft.com/office/drawing/2014/main" id="{9B8C6BBE-D520-4BD2-B53F-718753ABE74C}"/>
              </a:ext>
            </a:extLst>
          </p:cNvPr>
          <p:cNvPicPr>
            <a:picLocks noChangeAspect="1"/>
          </p:cNvPicPr>
          <p:nvPr/>
        </p:nvPicPr>
        <p:blipFill rotWithShape="1">
          <a:blip r:embed="rId2"/>
          <a:srcRect l="914" r="240" b="-2"/>
          <a:stretch/>
        </p:blipFill>
        <p:spPr>
          <a:xfrm>
            <a:off x="1490372" y="1277653"/>
            <a:ext cx="2549923" cy="4299576"/>
          </a:xfrm>
          <a:prstGeom prst="roundRect">
            <a:avLst>
              <a:gd name="adj" fmla="val 1858"/>
            </a:avLst>
          </a:prstGeom>
          <a:effectLst/>
        </p:spPr>
      </p:pic>
      <p:pic>
        <p:nvPicPr>
          <p:cNvPr id="10" name="コンテンツ プレースホルダー 4" descr="地面 が含まれている画像&#10;&#10;高い精度で生成された説明">
            <a:extLst>
              <a:ext uri="{FF2B5EF4-FFF2-40B4-BE49-F238E27FC236}">
                <a16:creationId xmlns:a16="http://schemas.microsoft.com/office/drawing/2014/main" id="{EDCFE790-4BFA-4B53-B4F5-AB90FD0F0E8C}"/>
              </a:ext>
            </a:extLst>
          </p:cNvPr>
          <p:cNvPicPr>
            <a:picLocks noChangeAspect="1"/>
          </p:cNvPicPr>
          <p:nvPr/>
        </p:nvPicPr>
        <p:blipFill rotWithShape="1">
          <a:blip r:embed="rId3"/>
          <a:srcRect r="1153" b="-2"/>
          <a:stretch/>
        </p:blipFill>
        <p:spPr>
          <a:xfrm>
            <a:off x="4620398" y="1277653"/>
            <a:ext cx="2549949" cy="4299576"/>
          </a:xfrm>
          <a:prstGeom prst="roundRect">
            <a:avLst>
              <a:gd name="adj" fmla="val 1858"/>
            </a:avLst>
          </a:prstGeom>
          <a:effectLst/>
        </p:spPr>
      </p:pic>
      <p:sp>
        <p:nvSpPr>
          <p:cNvPr id="2" name="タイトル 1">
            <a:extLst>
              <a:ext uri="{FF2B5EF4-FFF2-40B4-BE49-F238E27FC236}">
                <a16:creationId xmlns:a16="http://schemas.microsoft.com/office/drawing/2014/main" id="{9DFF998B-1FCA-4530-860B-B42BCEDB2A81}"/>
              </a:ext>
            </a:extLst>
          </p:cNvPr>
          <p:cNvSpPr>
            <a:spLocks noGrp="1"/>
          </p:cNvSpPr>
          <p:nvPr>
            <p:ph type="title"/>
          </p:nvPr>
        </p:nvSpPr>
        <p:spPr>
          <a:xfrm>
            <a:off x="8079493" y="1717040"/>
            <a:ext cx="3020133" cy="1290320"/>
          </a:xfrm>
        </p:spPr>
        <p:txBody>
          <a:bodyPr vert="horz" lIns="91440" tIns="45720" rIns="91440" bIns="45720" rtlCol="0" anchor="b">
            <a:normAutofit fontScale="90000"/>
          </a:bodyPr>
          <a:lstStyle/>
          <a:p>
            <a:r>
              <a:rPr kumimoji="1" lang="ja-JP" altLang="en-US" sz="5400" b="0" i="0" kern="1200" dirty="0">
                <a:solidFill>
                  <a:schemeClr val="bg2"/>
                </a:solidFill>
                <a:latin typeface="+mj-lt"/>
                <a:ea typeface="+mj-ea"/>
                <a:cs typeface="+mj-cs"/>
              </a:rPr>
              <a:t>備長炭の　　　　　　　　　　　</a:t>
            </a:r>
            <a:r>
              <a:rPr kumimoji="1" lang="ja-JP" altLang="en-US" sz="5400" b="0" i="0" kern="1200" dirty="0">
                <a:solidFill>
                  <a:schemeClr val="tx1"/>
                </a:solidFill>
                <a:latin typeface="+mj-lt"/>
                <a:ea typeface="+mj-ea"/>
                <a:cs typeface="+mj-cs"/>
              </a:rPr>
              <a:t>特徴</a:t>
            </a:r>
          </a:p>
        </p:txBody>
      </p:sp>
      <p:sp>
        <p:nvSpPr>
          <p:cNvPr id="12" name="Content Placeholder 11">
            <a:extLst>
              <a:ext uri="{FF2B5EF4-FFF2-40B4-BE49-F238E27FC236}">
                <a16:creationId xmlns:a16="http://schemas.microsoft.com/office/drawing/2014/main" id="{F23583CC-4DBC-4276-8E25-7E1BB3B68FFE}"/>
              </a:ext>
            </a:extLst>
          </p:cNvPr>
          <p:cNvSpPr>
            <a:spLocks noGrp="1"/>
          </p:cNvSpPr>
          <p:nvPr>
            <p:ph idx="1"/>
          </p:nvPr>
        </p:nvSpPr>
        <p:spPr>
          <a:xfrm>
            <a:off x="7750450" y="3429000"/>
            <a:ext cx="3842109" cy="2148229"/>
          </a:xfrm>
          <a:solidFill>
            <a:schemeClr val="accent6">
              <a:lumMod val="40000"/>
              <a:lumOff val="60000"/>
            </a:schemeClr>
          </a:solidFill>
        </p:spPr>
        <p:txBody>
          <a:bodyPr vert="horz" lIns="91440" tIns="45720" rIns="91440" bIns="45720" rtlCol="0" anchor="t">
            <a:normAutofit fontScale="92500" lnSpcReduction="20000"/>
          </a:bodyPr>
          <a:lstStyle/>
          <a:p>
            <a:pPr marL="0" indent="0">
              <a:buNone/>
            </a:pPr>
            <a:endParaRPr lang="en-US" altLang="ja-JP" cap="all" dirty="0">
              <a:solidFill>
                <a:schemeClr val="accent4">
                  <a:lumMod val="20000"/>
                  <a:lumOff val="80000"/>
                </a:schemeClr>
              </a:solidFill>
            </a:endParaRPr>
          </a:p>
          <a:p>
            <a:pPr marL="0" indent="0">
              <a:buNone/>
            </a:pPr>
            <a:r>
              <a:rPr lang="ja-JP" altLang="en-US" cap="all" dirty="0">
                <a:solidFill>
                  <a:schemeClr val="accent4">
                    <a:lumMod val="20000"/>
                    <a:lumOff val="80000"/>
                  </a:schemeClr>
                </a:solidFill>
              </a:rPr>
              <a:t>●</a:t>
            </a:r>
            <a:r>
              <a:rPr lang="ja-JP" altLang="en-US" b="1" i="0" kern="1200" cap="all" dirty="0">
                <a:solidFill>
                  <a:schemeClr val="tx1"/>
                </a:solidFill>
                <a:latin typeface="+mn-lt"/>
                <a:ea typeface="+mn-ea"/>
                <a:cs typeface="+mn-cs"/>
              </a:rPr>
              <a:t>　備長炭は加熱時にはじけ飛ぶことがありますので身体や燃えやすい　　物を近づけないで下さい。</a:t>
            </a:r>
            <a:endParaRPr lang="en-US" altLang="ja-JP" b="1" i="0" kern="1200" cap="all" dirty="0">
              <a:solidFill>
                <a:schemeClr val="tx1"/>
              </a:solidFill>
              <a:latin typeface="+mn-lt"/>
              <a:ea typeface="+mn-ea"/>
              <a:cs typeface="+mn-cs"/>
            </a:endParaRPr>
          </a:p>
          <a:p>
            <a:pPr marL="0" indent="0">
              <a:buNone/>
            </a:pPr>
            <a:r>
              <a:rPr lang="ja-JP" altLang="en-US" b="1" cap="all" dirty="0">
                <a:solidFill>
                  <a:schemeClr val="tx1"/>
                </a:solidFill>
              </a:rPr>
              <a:t>●着火に要する時間は約</a:t>
            </a:r>
            <a:r>
              <a:rPr lang="en-US" altLang="ja-JP" b="1" cap="all" dirty="0">
                <a:solidFill>
                  <a:schemeClr val="tx1"/>
                </a:solidFill>
              </a:rPr>
              <a:t>20</a:t>
            </a:r>
            <a:r>
              <a:rPr lang="ja-JP" altLang="en-US" b="1" cap="all" dirty="0">
                <a:solidFill>
                  <a:schemeClr val="tx1"/>
                </a:solidFill>
              </a:rPr>
              <a:t>分です。</a:t>
            </a:r>
            <a:endParaRPr lang="en-US" altLang="ja-JP" b="1" cap="all" dirty="0">
              <a:solidFill>
                <a:schemeClr val="tx1"/>
              </a:solidFill>
            </a:endParaRPr>
          </a:p>
          <a:p>
            <a:pPr marL="0" indent="0">
              <a:buNone/>
            </a:pPr>
            <a:r>
              <a:rPr lang="ja-JP" altLang="en-US" b="1" i="0" kern="1200" cap="all" dirty="0">
                <a:solidFill>
                  <a:schemeClr val="tx1"/>
                </a:solidFill>
                <a:latin typeface="+mn-lt"/>
                <a:ea typeface="+mn-ea"/>
                <a:cs typeface="+mn-cs"/>
              </a:rPr>
              <a:t>●燃焼中に一酸化炭素が発生しますので、換気には注意を払ってく</a:t>
            </a:r>
            <a:r>
              <a:rPr lang="ja-JP" altLang="en-US" b="0" i="0" kern="1200" cap="all" dirty="0">
                <a:solidFill>
                  <a:schemeClr val="accent5">
                    <a:lumMod val="20000"/>
                    <a:lumOff val="80000"/>
                  </a:schemeClr>
                </a:solidFill>
                <a:latin typeface="+mn-lt"/>
                <a:ea typeface="+mn-ea"/>
                <a:cs typeface="+mn-cs"/>
              </a:rPr>
              <a:t>ださい。</a:t>
            </a:r>
            <a:endParaRPr lang="en-US" b="0" i="0" kern="1200" cap="all" dirty="0">
              <a:solidFill>
                <a:schemeClr val="accent5">
                  <a:lumMod val="20000"/>
                  <a:lumOff val="80000"/>
                </a:schemeClr>
              </a:solidFill>
              <a:latin typeface="+mn-lt"/>
              <a:ea typeface="+mn-ea"/>
              <a:cs typeface="+mn-cs"/>
            </a:endParaRPr>
          </a:p>
        </p:txBody>
      </p:sp>
      <p:sp>
        <p:nvSpPr>
          <p:cNvPr id="34" name="テキスト ボックス 33">
            <a:extLst>
              <a:ext uri="{FF2B5EF4-FFF2-40B4-BE49-F238E27FC236}">
                <a16:creationId xmlns:a16="http://schemas.microsoft.com/office/drawing/2014/main" id="{03408B30-3D7D-4A77-81E8-D8DEF64EF0A9}"/>
              </a:ext>
            </a:extLst>
          </p:cNvPr>
          <p:cNvSpPr txBox="1"/>
          <p:nvPr/>
        </p:nvSpPr>
        <p:spPr>
          <a:xfrm>
            <a:off x="2083460" y="5019708"/>
            <a:ext cx="1668545" cy="369332"/>
          </a:xfrm>
          <a:prstGeom prst="rect">
            <a:avLst/>
          </a:prstGeom>
          <a:noFill/>
        </p:spPr>
        <p:txBody>
          <a:bodyPr wrap="square" rtlCol="0">
            <a:spAutoFit/>
          </a:bodyPr>
          <a:lstStyle/>
          <a:p>
            <a:endParaRPr kumimoji="1" lang="ja-JP" altLang="en-US" dirty="0"/>
          </a:p>
        </p:txBody>
      </p:sp>
      <p:sp>
        <p:nvSpPr>
          <p:cNvPr id="36" name="テキスト ボックス 35">
            <a:extLst>
              <a:ext uri="{FF2B5EF4-FFF2-40B4-BE49-F238E27FC236}">
                <a16:creationId xmlns:a16="http://schemas.microsoft.com/office/drawing/2014/main" id="{C0717931-D6CB-4053-9301-A1FA4CF285F9}"/>
              </a:ext>
            </a:extLst>
          </p:cNvPr>
          <p:cNvSpPr txBox="1"/>
          <p:nvPr/>
        </p:nvSpPr>
        <p:spPr>
          <a:xfrm>
            <a:off x="1837198" y="4835042"/>
            <a:ext cx="1668545" cy="369332"/>
          </a:xfrm>
          <a:prstGeom prst="rect">
            <a:avLst/>
          </a:prstGeom>
          <a:noFill/>
        </p:spPr>
        <p:txBody>
          <a:bodyPr wrap="square" rtlCol="0">
            <a:spAutoFit/>
          </a:bodyPr>
          <a:lstStyle/>
          <a:p>
            <a:r>
              <a:rPr kumimoji="1" lang="ja-JP" altLang="en-US" dirty="0">
                <a:solidFill>
                  <a:schemeClr val="accent2">
                    <a:lumMod val="20000"/>
                    <a:lumOff val="80000"/>
                  </a:schemeClr>
                </a:solidFill>
              </a:rPr>
              <a:t>　　荒上小</a:t>
            </a:r>
          </a:p>
        </p:txBody>
      </p:sp>
      <p:sp>
        <p:nvSpPr>
          <p:cNvPr id="37" name="テキスト ボックス 36">
            <a:extLst>
              <a:ext uri="{FF2B5EF4-FFF2-40B4-BE49-F238E27FC236}">
                <a16:creationId xmlns:a16="http://schemas.microsoft.com/office/drawing/2014/main" id="{8F8744AE-521B-4D52-A97C-89801E63CB15}"/>
              </a:ext>
            </a:extLst>
          </p:cNvPr>
          <p:cNvSpPr txBox="1"/>
          <p:nvPr/>
        </p:nvSpPr>
        <p:spPr>
          <a:xfrm>
            <a:off x="1931060" y="4867308"/>
            <a:ext cx="1668545" cy="369332"/>
          </a:xfrm>
          <a:prstGeom prst="rect">
            <a:avLst/>
          </a:prstGeom>
          <a:noFill/>
        </p:spPr>
        <p:txBody>
          <a:bodyPr wrap="square" rtlCol="0">
            <a:spAutoFit/>
          </a:bodyPr>
          <a:lstStyle/>
          <a:p>
            <a:endParaRPr kumimoji="1" lang="ja-JP" altLang="en-US" dirty="0"/>
          </a:p>
        </p:txBody>
      </p:sp>
      <p:sp>
        <p:nvSpPr>
          <p:cNvPr id="38" name="テキスト ボックス 37">
            <a:extLst>
              <a:ext uri="{FF2B5EF4-FFF2-40B4-BE49-F238E27FC236}">
                <a16:creationId xmlns:a16="http://schemas.microsoft.com/office/drawing/2014/main" id="{DFF86828-68B4-4EC3-A516-1E34BE68EB44}"/>
              </a:ext>
            </a:extLst>
          </p:cNvPr>
          <p:cNvSpPr txBox="1"/>
          <p:nvPr/>
        </p:nvSpPr>
        <p:spPr>
          <a:xfrm>
            <a:off x="5150057" y="5105527"/>
            <a:ext cx="1495623" cy="369332"/>
          </a:xfrm>
          <a:prstGeom prst="rect">
            <a:avLst/>
          </a:prstGeom>
          <a:noFill/>
        </p:spPr>
        <p:txBody>
          <a:bodyPr wrap="square" rtlCol="0">
            <a:spAutoFit/>
          </a:bodyPr>
          <a:lstStyle/>
          <a:p>
            <a:r>
              <a:rPr kumimoji="1" lang="ja-JP" altLang="en-US" dirty="0">
                <a:solidFill>
                  <a:schemeClr val="accent3">
                    <a:lumMod val="40000"/>
                    <a:lumOff val="60000"/>
                  </a:schemeClr>
                </a:solidFill>
              </a:rPr>
              <a:t>　荒上大</a:t>
            </a:r>
          </a:p>
        </p:txBody>
      </p:sp>
      <p:pic>
        <p:nvPicPr>
          <p:cNvPr id="3" name="図 2" descr="ロゴ&#10;&#10;AI 生成コンテンツは誤りを含む可能性があります。">
            <a:extLst>
              <a:ext uri="{FF2B5EF4-FFF2-40B4-BE49-F238E27FC236}">
                <a16:creationId xmlns:a16="http://schemas.microsoft.com/office/drawing/2014/main" id="{C8078F2E-867F-0677-E448-DBD208277853}"/>
              </a:ext>
            </a:extLst>
          </p:cNvPr>
          <p:cNvPicPr>
            <a:picLocks noChangeAspect="1"/>
          </p:cNvPicPr>
          <p:nvPr/>
        </p:nvPicPr>
        <p:blipFill>
          <a:blip r:embed="rId4"/>
          <a:stretch>
            <a:fillRect/>
          </a:stretch>
        </p:blipFill>
        <p:spPr>
          <a:xfrm>
            <a:off x="97922" y="378277"/>
            <a:ext cx="1624693" cy="1624693"/>
          </a:xfrm>
          <a:prstGeom prst="rect">
            <a:avLst/>
          </a:prstGeom>
        </p:spPr>
      </p:pic>
    </p:spTree>
    <p:extLst>
      <p:ext uri="{BB962C8B-B14F-4D97-AF65-F5344CB8AC3E}">
        <p14:creationId xmlns:p14="http://schemas.microsoft.com/office/powerpoint/2010/main" val="154621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図 4" descr="人, 男性, 地面, 室内 が含まれている画像&#10;&#10;非常に高い精度で生成された説明">
            <a:extLst>
              <a:ext uri="{FF2B5EF4-FFF2-40B4-BE49-F238E27FC236}">
                <a16:creationId xmlns:a16="http://schemas.microsoft.com/office/drawing/2014/main" id="{F9B32A61-0431-4522-866C-7FBB41E3F7FA}"/>
              </a:ext>
            </a:extLst>
          </p:cNvPr>
          <p:cNvPicPr>
            <a:picLocks noChangeAspect="1"/>
          </p:cNvPicPr>
          <p:nvPr/>
        </p:nvPicPr>
        <p:blipFill rotWithShape="1">
          <a:blip r:embed="rId3"/>
          <a:srcRect l="4227" r="4475" b="2"/>
          <a:stretch/>
        </p:blipFill>
        <p:spPr>
          <a:xfrm>
            <a:off x="5194607" y="803751"/>
            <a:ext cx="6391533" cy="5250498"/>
          </a:xfrm>
          <a:prstGeom prst="rect">
            <a:avLst/>
          </a:prstGeom>
        </p:spPr>
      </p:pic>
      <p:sp>
        <p:nvSpPr>
          <p:cNvPr id="2" name="タイトル 1">
            <a:extLst>
              <a:ext uri="{FF2B5EF4-FFF2-40B4-BE49-F238E27FC236}">
                <a16:creationId xmlns:a16="http://schemas.microsoft.com/office/drawing/2014/main" id="{E9EDCDEC-6414-43DD-8817-8C96582A33F1}"/>
              </a:ext>
            </a:extLst>
          </p:cNvPr>
          <p:cNvSpPr>
            <a:spLocks noGrp="1"/>
          </p:cNvSpPr>
          <p:nvPr>
            <p:ph type="title"/>
          </p:nvPr>
        </p:nvSpPr>
        <p:spPr>
          <a:xfrm>
            <a:off x="1154955" y="973668"/>
            <a:ext cx="2942210" cy="1020232"/>
          </a:xfrm>
        </p:spPr>
        <p:txBody>
          <a:bodyPr>
            <a:normAutofit/>
          </a:bodyPr>
          <a:lstStyle/>
          <a:p>
            <a:pPr>
              <a:lnSpc>
                <a:spcPct val="90000"/>
              </a:lnSpc>
            </a:pPr>
            <a:r>
              <a:rPr kumimoji="1" lang="ja-JP" altLang="en-US" sz="3100" dirty="0"/>
              <a:t>　跳ねる炭の</a:t>
            </a:r>
            <a:br>
              <a:rPr kumimoji="1" lang="en-US" altLang="ja-JP" sz="3100" dirty="0"/>
            </a:br>
            <a:r>
              <a:rPr kumimoji="1" lang="ja-JP" altLang="en-US" sz="3100" dirty="0"/>
              <a:t>　　　特徴</a:t>
            </a:r>
          </a:p>
        </p:txBody>
      </p:sp>
      <p:sp>
        <p:nvSpPr>
          <p:cNvPr id="3" name="コンテンツ プレースホルダー 2">
            <a:extLst>
              <a:ext uri="{FF2B5EF4-FFF2-40B4-BE49-F238E27FC236}">
                <a16:creationId xmlns:a16="http://schemas.microsoft.com/office/drawing/2014/main" id="{0A235C26-8385-4BC3-AE31-5BA09B5034DF}"/>
              </a:ext>
            </a:extLst>
          </p:cNvPr>
          <p:cNvSpPr>
            <a:spLocks noGrp="1"/>
          </p:cNvSpPr>
          <p:nvPr>
            <p:ph idx="1"/>
          </p:nvPr>
        </p:nvSpPr>
        <p:spPr>
          <a:xfrm>
            <a:off x="443060" y="2245361"/>
            <a:ext cx="4402317" cy="4325122"/>
          </a:xfrm>
          <a:solidFill>
            <a:schemeClr val="accent6">
              <a:lumMod val="40000"/>
              <a:lumOff val="60000"/>
            </a:schemeClr>
          </a:solidFill>
          <a:ln>
            <a:solidFill>
              <a:schemeClr val="accent5">
                <a:lumMod val="75000"/>
              </a:schemeClr>
            </a:solidFill>
          </a:ln>
        </p:spPr>
        <p:txBody>
          <a:bodyPr>
            <a:normAutofit/>
          </a:bodyPr>
          <a:lstStyle/>
          <a:p>
            <a:pPr>
              <a:lnSpc>
                <a:spcPct val="90000"/>
              </a:lnSpc>
            </a:pPr>
            <a:endParaRPr kumimoji="1" lang="en-US" altLang="ja-JP" sz="1400" dirty="0">
              <a:solidFill>
                <a:schemeClr val="tx1"/>
              </a:solidFill>
            </a:endParaRPr>
          </a:p>
          <a:p>
            <a:pPr>
              <a:lnSpc>
                <a:spcPct val="90000"/>
              </a:lnSpc>
            </a:pPr>
            <a:r>
              <a:rPr kumimoji="1" lang="ja-JP" altLang="en-US" sz="2000" dirty="0">
                <a:solidFill>
                  <a:schemeClr val="tx1"/>
                </a:solidFill>
              </a:rPr>
              <a:t>①　</a:t>
            </a:r>
            <a:r>
              <a:rPr kumimoji="1" lang="ja-JP" altLang="en-US" sz="2000" b="1" dirty="0">
                <a:solidFill>
                  <a:schemeClr val="tx1"/>
                </a:solidFill>
              </a:rPr>
              <a:t>水分や湿気を多く含んだ炭は、跳ねるケースが多い。</a:t>
            </a:r>
            <a:endParaRPr kumimoji="1" lang="en-US" altLang="ja-JP" sz="2000" b="1" dirty="0">
              <a:solidFill>
                <a:schemeClr val="tx1"/>
              </a:solidFill>
            </a:endParaRPr>
          </a:p>
          <a:p>
            <a:pPr>
              <a:lnSpc>
                <a:spcPct val="90000"/>
              </a:lnSpc>
            </a:pPr>
            <a:r>
              <a:rPr lang="ja-JP" altLang="en-US" sz="2000" b="1" dirty="0">
                <a:solidFill>
                  <a:schemeClr val="tx1"/>
                </a:solidFill>
              </a:rPr>
              <a:t>②　直径の中心部分がギラギラと光っている炭があるが</a:t>
            </a:r>
            <a:r>
              <a:rPr kumimoji="1" lang="ja-JP" altLang="en-US" sz="2000" b="1" dirty="0">
                <a:solidFill>
                  <a:schemeClr val="tx1"/>
                </a:solidFill>
              </a:rPr>
              <a:t>このような炭は、炭の細胞の目を塞いでおり温度を</a:t>
            </a:r>
            <a:r>
              <a:rPr lang="ja-JP" altLang="en-US" sz="2000" b="1" dirty="0">
                <a:solidFill>
                  <a:schemeClr val="tx1"/>
                </a:solidFill>
              </a:rPr>
              <a:t>上げていくと、水分が外に出れないため急激に跳ねる。</a:t>
            </a:r>
            <a:endParaRPr lang="en-US" altLang="ja-JP" sz="2000" b="1" dirty="0">
              <a:solidFill>
                <a:schemeClr val="tx1"/>
              </a:solidFill>
            </a:endParaRPr>
          </a:p>
          <a:p>
            <a:pPr>
              <a:lnSpc>
                <a:spcPct val="90000"/>
              </a:lnSpc>
            </a:pPr>
            <a:r>
              <a:rPr kumimoji="1" lang="ja-JP" altLang="en-US" sz="2000" b="1" dirty="0">
                <a:solidFill>
                  <a:schemeClr val="tx1"/>
                </a:solidFill>
              </a:rPr>
              <a:t>③　跳ねる炭は直下火にあてないでゆっくりと加熱していくと</a:t>
            </a:r>
            <a:r>
              <a:rPr lang="ja-JP" altLang="en-US" sz="2000" b="1" dirty="0">
                <a:solidFill>
                  <a:schemeClr val="tx1"/>
                </a:solidFill>
              </a:rPr>
              <a:t>水分が出て、跳ねることがない。</a:t>
            </a:r>
            <a:endParaRPr lang="en-US" altLang="ja-JP" sz="2000" b="1" dirty="0">
              <a:solidFill>
                <a:schemeClr val="tx1"/>
              </a:solidFill>
            </a:endParaRPr>
          </a:p>
          <a:p>
            <a:pPr>
              <a:lnSpc>
                <a:spcPct val="90000"/>
              </a:lnSpc>
            </a:pPr>
            <a:r>
              <a:rPr kumimoji="1" lang="ja-JP" altLang="en-US" sz="2000" b="1" dirty="0">
                <a:solidFill>
                  <a:schemeClr val="tx1"/>
                </a:solidFill>
              </a:rPr>
              <a:t>④　跳ねる炭は太陽にあてて、天日乾</a:t>
            </a:r>
            <a:r>
              <a:rPr kumimoji="1" lang="ja-JP" altLang="en-US" sz="2000" b="1" dirty="0" err="1">
                <a:solidFill>
                  <a:schemeClr val="tx1"/>
                </a:solidFill>
              </a:rPr>
              <a:t>すを</a:t>
            </a:r>
            <a:r>
              <a:rPr kumimoji="1" lang="ja-JP" altLang="en-US" sz="2000" b="1" dirty="0">
                <a:solidFill>
                  <a:schemeClr val="tx1"/>
                </a:solidFill>
              </a:rPr>
              <a:t>するとよい。</a:t>
            </a:r>
          </a:p>
        </p:txBody>
      </p:sp>
      <p:pic>
        <p:nvPicPr>
          <p:cNvPr id="4" name="図 3" descr="ロゴ&#10;&#10;AI 生成コンテンツは誤りを含む可能性があります。">
            <a:extLst>
              <a:ext uri="{FF2B5EF4-FFF2-40B4-BE49-F238E27FC236}">
                <a16:creationId xmlns:a16="http://schemas.microsoft.com/office/drawing/2014/main" id="{C8078F2E-867F-0677-E448-DBD208277853}"/>
              </a:ext>
            </a:extLst>
          </p:cNvPr>
          <p:cNvPicPr>
            <a:picLocks noChangeAspect="1"/>
          </p:cNvPicPr>
          <p:nvPr/>
        </p:nvPicPr>
        <p:blipFill>
          <a:blip r:embed="rId4"/>
          <a:stretch>
            <a:fillRect/>
          </a:stretch>
        </p:blipFill>
        <p:spPr>
          <a:xfrm>
            <a:off x="57513" y="73179"/>
            <a:ext cx="1461144" cy="1461144"/>
          </a:xfrm>
          <a:prstGeom prst="rect">
            <a:avLst/>
          </a:prstGeom>
        </p:spPr>
      </p:pic>
    </p:spTree>
    <p:extLst>
      <p:ext uri="{BB962C8B-B14F-4D97-AF65-F5344CB8AC3E}">
        <p14:creationId xmlns:p14="http://schemas.microsoft.com/office/powerpoint/2010/main" val="377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コンテンツ プレースホルダー 4" descr="座っている, 床 が含まれている画像&#10;&#10;高い精度で生成された説明">
            <a:extLst>
              <a:ext uri="{FF2B5EF4-FFF2-40B4-BE49-F238E27FC236}">
                <a16:creationId xmlns:a16="http://schemas.microsoft.com/office/drawing/2014/main" id="{570DDC6C-850F-45EE-8DAA-B72ED0DE657B}"/>
              </a:ext>
            </a:extLst>
          </p:cNvPr>
          <p:cNvPicPr>
            <a:picLocks noChangeAspect="1"/>
          </p:cNvPicPr>
          <p:nvPr/>
        </p:nvPicPr>
        <p:blipFill>
          <a:blip r:embed="rId2"/>
          <a:stretch>
            <a:fillRect/>
          </a:stretch>
        </p:blipFill>
        <p:spPr>
          <a:xfrm>
            <a:off x="5194607" y="1032175"/>
            <a:ext cx="6391533" cy="4793649"/>
          </a:xfrm>
          <a:prstGeom prst="rect">
            <a:avLst/>
          </a:prstGeom>
          <a:solidFill>
            <a:schemeClr val="accent5">
              <a:lumMod val="20000"/>
              <a:lumOff val="80000"/>
            </a:schemeClr>
          </a:solidFill>
        </p:spPr>
      </p:pic>
      <p:sp>
        <p:nvSpPr>
          <p:cNvPr id="2" name="タイトル 1">
            <a:extLst>
              <a:ext uri="{FF2B5EF4-FFF2-40B4-BE49-F238E27FC236}">
                <a16:creationId xmlns:a16="http://schemas.microsoft.com/office/drawing/2014/main" id="{6AA6C26A-1089-4203-B457-2ACB8C226335}"/>
              </a:ext>
            </a:extLst>
          </p:cNvPr>
          <p:cNvSpPr>
            <a:spLocks noGrp="1"/>
          </p:cNvSpPr>
          <p:nvPr>
            <p:ph type="title"/>
          </p:nvPr>
        </p:nvSpPr>
        <p:spPr>
          <a:xfrm>
            <a:off x="1154955" y="973668"/>
            <a:ext cx="2942210" cy="1020232"/>
          </a:xfrm>
        </p:spPr>
        <p:txBody>
          <a:bodyPr vert="horz" lIns="91440" tIns="45720" rIns="91440" bIns="45720" rtlCol="0">
            <a:normAutofit/>
          </a:bodyPr>
          <a:lstStyle/>
          <a:p>
            <a:pPr>
              <a:lnSpc>
                <a:spcPct val="90000"/>
              </a:lnSpc>
            </a:pPr>
            <a:r>
              <a:rPr kumimoji="1" lang="ja-JP" altLang="en-US" sz="3300" b="0" i="0" kern="1200" dirty="0">
                <a:solidFill>
                  <a:srgbClr val="EBEBEB"/>
                </a:solidFill>
                <a:latin typeface="+mj-lt"/>
                <a:ea typeface="+mj-ea"/>
                <a:cs typeface="+mj-cs"/>
              </a:rPr>
              <a:t>　炭の保管</a:t>
            </a:r>
          </a:p>
        </p:txBody>
      </p:sp>
      <p:sp>
        <p:nvSpPr>
          <p:cNvPr id="36" name="Content Placeholder 35">
            <a:extLst>
              <a:ext uri="{FF2B5EF4-FFF2-40B4-BE49-F238E27FC236}">
                <a16:creationId xmlns:a16="http://schemas.microsoft.com/office/drawing/2014/main" id="{5CC3D84A-9B7A-41F8-97D8-9B68C590B181}"/>
              </a:ext>
            </a:extLst>
          </p:cNvPr>
          <p:cNvSpPr>
            <a:spLocks noGrp="1"/>
          </p:cNvSpPr>
          <p:nvPr>
            <p:ph idx="1"/>
          </p:nvPr>
        </p:nvSpPr>
        <p:spPr>
          <a:xfrm>
            <a:off x="605860" y="2564091"/>
            <a:ext cx="3971426" cy="3455709"/>
          </a:xfrm>
          <a:solidFill>
            <a:schemeClr val="accent6">
              <a:lumMod val="60000"/>
              <a:lumOff val="40000"/>
            </a:schemeClr>
          </a:solidFill>
        </p:spPr>
        <p:txBody>
          <a:bodyPr>
            <a:normAutofit/>
          </a:bodyPr>
          <a:lstStyle/>
          <a:p>
            <a:endParaRPr lang="en-US" altLang="ja-JP" dirty="0">
              <a:solidFill>
                <a:schemeClr val="tx1"/>
              </a:solidFill>
            </a:endParaRPr>
          </a:p>
          <a:p>
            <a:r>
              <a:rPr lang="ja-JP" altLang="en-US" b="1" dirty="0">
                <a:solidFill>
                  <a:schemeClr val="tx1"/>
                </a:solidFill>
              </a:rPr>
              <a:t>①　炭の保管は厨房の外が良い。</a:t>
            </a:r>
            <a:endParaRPr lang="en-US" altLang="ja-JP" b="1" dirty="0">
              <a:solidFill>
                <a:schemeClr val="tx1"/>
              </a:solidFill>
            </a:endParaRPr>
          </a:p>
          <a:p>
            <a:r>
              <a:rPr lang="ja-JP" altLang="en-US" b="1" dirty="0">
                <a:solidFill>
                  <a:schemeClr val="tx1"/>
                </a:solidFill>
              </a:rPr>
              <a:t>　　厨房内は湿度が高いので、</a:t>
            </a:r>
            <a:endParaRPr lang="en-US" altLang="ja-JP" b="1" dirty="0">
              <a:solidFill>
                <a:schemeClr val="tx1"/>
              </a:solidFill>
            </a:endParaRPr>
          </a:p>
          <a:p>
            <a:r>
              <a:rPr lang="ja-JP" altLang="en-US" b="1" dirty="0">
                <a:solidFill>
                  <a:srgbClr val="FFFFFF"/>
                </a:solidFill>
              </a:rPr>
              <a:t>　</a:t>
            </a:r>
            <a:r>
              <a:rPr lang="ja-JP" altLang="en-US" b="1" dirty="0">
                <a:solidFill>
                  <a:schemeClr val="tx1"/>
                </a:solidFill>
              </a:rPr>
              <a:t>　水分を含んでおり、炭が</a:t>
            </a:r>
            <a:endParaRPr lang="en-US" altLang="ja-JP" b="1" dirty="0">
              <a:solidFill>
                <a:schemeClr val="tx1"/>
              </a:solidFill>
            </a:endParaRPr>
          </a:p>
          <a:p>
            <a:r>
              <a:rPr lang="ja-JP" altLang="en-US" b="1" dirty="0">
                <a:solidFill>
                  <a:schemeClr val="tx1"/>
                </a:solidFill>
              </a:rPr>
              <a:t>　　水分を吸収してしまうことが</a:t>
            </a:r>
            <a:endParaRPr lang="en-US" altLang="ja-JP" b="1" dirty="0">
              <a:solidFill>
                <a:schemeClr val="tx1"/>
              </a:solidFill>
            </a:endParaRPr>
          </a:p>
          <a:p>
            <a:r>
              <a:rPr lang="ja-JP" altLang="en-US" b="1" dirty="0">
                <a:solidFill>
                  <a:schemeClr val="tx1"/>
                </a:solidFill>
              </a:rPr>
              <a:t>　　跳ねの原因となります。</a:t>
            </a:r>
            <a:endParaRPr lang="en-US" altLang="ja-JP" b="1" dirty="0">
              <a:solidFill>
                <a:schemeClr val="tx1"/>
              </a:solidFill>
            </a:endParaRPr>
          </a:p>
          <a:p>
            <a:r>
              <a:rPr lang="ja-JP" altLang="en-US" b="1" dirty="0">
                <a:solidFill>
                  <a:schemeClr val="tx1"/>
                </a:solidFill>
              </a:rPr>
              <a:t>②　炭は段ボールの中に入れ、</a:t>
            </a:r>
            <a:endParaRPr lang="en-US" altLang="ja-JP" b="1" dirty="0">
              <a:solidFill>
                <a:schemeClr val="tx1"/>
              </a:solidFill>
            </a:endParaRPr>
          </a:p>
          <a:p>
            <a:r>
              <a:rPr lang="ja-JP" altLang="en-US" b="1" dirty="0">
                <a:solidFill>
                  <a:schemeClr val="tx1"/>
                </a:solidFill>
              </a:rPr>
              <a:t>　ビニールで塞いで保管しておく</a:t>
            </a:r>
            <a:r>
              <a:rPr lang="ja-JP" altLang="en-US" dirty="0">
                <a:solidFill>
                  <a:schemeClr val="tx1"/>
                </a:solidFill>
              </a:rPr>
              <a:t>。</a:t>
            </a:r>
            <a:endParaRPr lang="en-US" dirty="0">
              <a:solidFill>
                <a:schemeClr val="tx1"/>
              </a:solidFill>
            </a:endParaRPr>
          </a:p>
        </p:txBody>
      </p:sp>
      <p:pic>
        <p:nvPicPr>
          <p:cNvPr id="3" name="図 2" descr="ロゴ&#10;&#10;AI 生成コンテンツは誤りを含む可能性があります。">
            <a:extLst>
              <a:ext uri="{FF2B5EF4-FFF2-40B4-BE49-F238E27FC236}">
                <a16:creationId xmlns:a16="http://schemas.microsoft.com/office/drawing/2014/main" id="{C8078F2E-867F-0677-E448-DBD208277853}"/>
              </a:ext>
            </a:extLst>
          </p:cNvPr>
          <p:cNvPicPr>
            <a:picLocks noChangeAspect="1"/>
          </p:cNvPicPr>
          <p:nvPr/>
        </p:nvPicPr>
        <p:blipFill>
          <a:blip r:embed="rId3"/>
          <a:stretch>
            <a:fillRect/>
          </a:stretch>
        </p:blipFill>
        <p:spPr>
          <a:xfrm>
            <a:off x="-25511" y="99367"/>
            <a:ext cx="1477666" cy="1477666"/>
          </a:xfrm>
          <a:prstGeom prst="rect">
            <a:avLst/>
          </a:prstGeom>
        </p:spPr>
      </p:pic>
    </p:spTree>
    <p:extLst>
      <p:ext uri="{BB962C8B-B14F-4D97-AF65-F5344CB8AC3E}">
        <p14:creationId xmlns:p14="http://schemas.microsoft.com/office/powerpoint/2010/main" val="207892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コンテンツ プレースホルダー 4">
            <a:extLst>
              <a:ext uri="{FF2B5EF4-FFF2-40B4-BE49-F238E27FC236}">
                <a16:creationId xmlns:a16="http://schemas.microsoft.com/office/drawing/2014/main" id="{0D195B2E-577E-49D4-B71F-057CB34FE7D3}"/>
              </a:ext>
            </a:extLst>
          </p:cNvPr>
          <p:cNvPicPr>
            <a:picLocks noChangeAspect="1"/>
          </p:cNvPicPr>
          <p:nvPr/>
        </p:nvPicPr>
        <p:blipFill rotWithShape="1">
          <a:blip r:embed="rId2"/>
          <a:srcRect r="1518" b="-3"/>
          <a:stretch/>
        </p:blipFill>
        <p:spPr>
          <a:xfrm>
            <a:off x="7418226" y="645106"/>
            <a:ext cx="4125317" cy="5585369"/>
          </a:xfrm>
          <a:prstGeom prst="rect">
            <a:avLst/>
          </a:prstGeom>
          <a:solidFill>
            <a:schemeClr val="accent6">
              <a:lumMod val="20000"/>
              <a:lumOff val="80000"/>
            </a:schemeClr>
          </a:solidFill>
        </p:spPr>
      </p:pic>
      <p:sp>
        <p:nvSpPr>
          <p:cNvPr id="2" name="タイトル 1">
            <a:extLst>
              <a:ext uri="{FF2B5EF4-FFF2-40B4-BE49-F238E27FC236}">
                <a16:creationId xmlns:a16="http://schemas.microsoft.com/office/drawing/2014/main" id="{E230A9FF-D56A-4B14-9ECB-81EF9CF6223D}"/>
              </a:ext>
            </a:extLst>
          </p:cNvPr>
          <p:cNvSpPr>
            <a:spLocks noGrp="1"/>
          </p:cNvSpPr>
          <p:nvPr>
            <p:ph type="title"/>
          </p:nvPr>
        </p:nvSpPr>
        <p:spPr>
          <a:xfrm>
            <a:off x="639098" y="629265"/>
            <a:ext cx="6072776" cy="1622322"/>
          </a:xfrm>
        </p:spPr>
        <p:txBody>
          <a:bodyPr>
            <a:normAutofit/>
          </a:bodyPr>
          <a:lstStyle/>
          <a:p>
            <a:r>
              <a:rPr kumimoji="1" lang="ja-JP" altLang="en-US" dirty="0"/>
              <a:t>　</a:t>
            </a:r>
            <a:r>
              <a:rPr kumimoji="1" lang="ja-JP" altLang="en-US" sz="4400" dirty="0"/>
              <a:t>ラオス</a:t>
            </a:r>
            <a:r>
              <a:rPr kumimoji="1" lang="ja-JP" altLang="en-US" sz="4800" dirty="0"/>
              <a:t>備長炭の</a:t>
            </a:r>
            <a:br>
              <a:rPr kumimoji="1" lang="en-US" altLang="ja-JP" sz="4800" dirty="0"/>
            </a:br>
            <a:r>
              <a:rPr kumimoji="1" lang="ja-JP" altLang="en-US" sz="4800" dirty="0"/>
              <a:t>　　火の起こし方</a:t>
            </a:r>
          </a:p>
        </p:txBody>
      </p:sp>
      <p:sp>
        <p:nvSpPr>
          <p:cNvPr id="10" name="Content Placeholder 9">
            <a:extLst>
              <a:ext uri="{FF2B5EF4-FFF2-40B4-BE49-F238E27FC236}">
                <a16:creationId xmlns:a16="http://schemas.microsoft.com/office/drawing/2014/main" id="{0AC6AE86-0029-4D91-8154-4DA78B6AA9C4}"/>
              </a:ext>
            </a:extLst>
          </p:cNvPr>
          <p:cNvSpPr>
            <a:spLocks noGrp="1"/>
          </p:cNvSpPr>
          <p:nvPr>
            <p:ph idx="1"/>
          </p:nvPr>
        </p:nvSpPr>
        <p:spPr>
          <a:xfrm>
            <a:off x="639098" y="3368341"/>
            <a:ext cx="6072776" cy="2801475"/>
          </a:xfrm>
          <a:solidFill>
            <a:schemeClr val="accent6">
              <a:lumMod val="40000"/>
              <a:lumOff val="60000"/>
            </a:schemeClr>
          </a:solidFill>
        </p:spPr>
        <p:txBody>
          <a:bodyPr anchor="ctr">
            <a:normAutofit/>
          </a:bodyPr>
          <a:lstStyle/>
          <a:p>
            <a:r>
              <a:rPr lang="ja-JP" altLang="en-US" b="1" dirty="0">
                <a:solidFill>
                  <a:schemeClr val="bg1"/>
                </a:solidFill>
              </a:rPr>
              <a:t>①</a:t>
            </a:r>
            <a:r>
              <a:rPr lang="ja-JP" altLang="en-US" sz="2400" b="1" dirty="0">
                <a:solidFill>
                  <a:schemeClr val="tx1"/>
                </a:solidFill>
              </a:rPr>
              <a:t>　炭は一気に火を起さず、ゆっくりと、火を起していく。急激には火を起さない！</a:t>
            </a:r>
            <a:endParaRPr lang="en-US" altLang="ja-JP" sz="2400" b="1" dirty="0">
              <a:solidFill>
                <a:schemeClr val="tx1"/>
              </a:solidFill>
            </a:endParaRPr>
          </a:p>
          <a:p>
            <a:r>
              <a:rPr lang="ja-JP" altLang="en-US" sz="2400" b="1" dirty="0">
                <a:solidFill>
                  <a:schemeClr val="tx1"/>
                </a:solidFill>
              </a:rPr>
              <a:t>②　跳ねそうな炭は、直接火に当てないで、火の回りにおいて暖め、先ず水分を取ってやると跳ねない。</a:t>
            </a:r>
            <a:endParaRPr lang="en-US" sz="2400" b="1" dirty="0">
              <a:solidFill>
                <a:schemeClr val="tx1"/>
              </a:solidFill>
            </a:endParaRPr>
          </a:p>
        </p:txBody>
      </p:sp>
      <p:pic>
        <p:nvPicPr>
          <p:cNvPr id="3" name="図 2" descr="ロゴ&#10;&#10;AI 生成コンテンツは誤りを含む可能性があります。">
            <a:extLst>
              <a:ext uri="{FF2B5EF4-FFF2-40B4-BE49-F238E27FC236}">
                <a16:creationId xmlns:a16="http://schemas.microsoft.com/office/drawing/2014/main" id="{C8078F2E-867F-0677-E448-DBD208277853}"/>
              </a:ext>
            </a:extLst>
          </p:cNvPr>
          <p:cNvPicPr>
            <a:picLocks noChangeAspect="1"/>
          </p:cNvPicPr>
          <p:nvPr/>
        </p:nvPicPr>
        <p:blipFill>
          <a:blip r:embed="rId3"/>
          <a:stretch>
            <a:fillRect/>
          </a:stretch>
        </p:blipFill>
        <p:spPr>
          <a:xfrm>
            <a:off x="0" y="116911"/>
            <a:ext cx="1024708" cy="1024708"/>
          </a:xfrm>
          <a:prstGeom prst="rect">
            <a:avLst/>
          </a:prstGeom>
        </p:spPr>
      </p:pic>
    </p:spTree>
    <p:extLst>
      <p:ext uri="{BB962C8B-B14F-4D97-AF65-F5344CB8AC3E}">
        <p14:creationId xmlns:p14="http://schemas.microsoft.com/office/powerpoint/2010/main" val="121027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091D54B-59AB-4A5E-8E9E-0421BD66D4F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9" name="Rectangle 38">
              <a:extLst>
                <a:ext uri="{FF2B5EF4-FFF2-40B4-BE49-F238E27FC236}">
                  <a16:creationId xmlns:a16="http://schemas.microsoft.com/office/drawing/2014/main" id="{547CE62E-FFFD-4A1F-BA78-C3B89C36FCA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40" name="Freeform 5">
              <a:extLst>
                <a:ext uri="{FF2B5EF4-FFF2-40B4-BE49-F238E27FC236}">
                  <a16:creationId xmlns:a16="http://schemas.microsoft.com/office/drawing/2014/main" id="{AE51FD27-6B6A-4D21-BF22-245DA9BD0B3E}"/>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grpSp>
      <p:sp>
        <p:nvSpPr>
          <p:cNvPr id="42" name="Rectangle 41">
            <a:extLst>
              <a:ext uri="{FF2B5EF4-FFF2-40B4-BE49-F238E27FC236}">
                <a16:creationId xmlns:a16="http://schemas.microsoft.com/office/drawing/2014/main" id="{B8144315-1C5A-4185-A952-25D98D303D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4" name="Freeform 5">
            <a:extLst>
              <a:ext uri="{FF2B5EF4-FFF2-40B4-BE49-F238E27FC236}">
                <a16:creationId xmlns:a16="http://schemas.microsoft.com/office/drawing/2014/main" id="{11CAC6F2-0806-417B-BF5D-5AEF6195FA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ja-JP" altLang="en-US"/>
          </a:p>
        </p:txBody>
      </p:sp>
      <p:sp>
        <p:nvSpPr>
          <p:cNvPr id="46" name="Rectangle 45">
            <a:extLst>
              <a:ext uri="{FF2B5EF4-FFF2-40B4-BE49-F238E27FC236}">
                <a16:creationId xmlns:a16="http://schemas.microsoft.com/office/drawing/2014/main" id="{D4723B02-0AAB-4F6E-BA41-8ED99D559D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 name="タイトル 1">
            <a:extLst>
              <a:ext uri="{FF2B5EF4-FFF2-40B4-BE49-F238E27FC236}">
                <a16:creationId xmlns:a16="http://schemas.microsoft.com/office/drawing/2014/main" id="{44A674CF-F081-4948-8E60-773CB2E2E89B}"/>
              </a:ext>
            </a:extLst>
          </p:cNvPr>
          <p:cNvSpPr>
            <a:spLocks noGrp="1"/>
          </p:cNvSpPr>
          <p:nvPr>
            <p:ph type="title"/>
          </p:nvPr>
        </p:nvSpPr>
        <p:spPr>
          <a:xfrm>
            <a:off x="7386320" y="1113062"/>
            <a:ext cx="4156751" cy="4251373"/>
          </a:xfrm>
        </p:spPr>
        <p:txBody>
          <a:bodyPr vert="horz" lIns="91440" tIns="45720" rIns="91440" bIns="45720" rtlCol="0" anchor="b">
            <a:normAutofit/>
          </a:bodyPr>
          <a:lstStyle/>
          <a:p>
            <a:r>
              <a:rPr kumimoji="1" lang="ja-JP" altLang="en-US" sz="3200" b="0" i="0" kern="1200" dirty="0">
                <a:solidFill>
                  <a:srgbClr val="EBEBEB"/>
                </a:solidFill>
                <a:latin typeface="+mj-lt"/>
                <a:ea typeface="+mj-ea"/>
                <a:cs typeface="+mj-cs"/>
              </a:rPr>
              <a:t>ラオス備長炭で焼き鳥を一層美味しく！</a:t>
            </a:r>
            <a:br>
              <a:rPr kumimoji="1" lang="en-US" altLang="ja-JP" sz="3200" b="0" i="0" kern="1200" dirty="0">
                <a:solidFill>
                  <a:srgbClr val="EBEBEB"/>
                </a:solidFill>
                <a:latin typeface="+mj-lt"/>
                <a:ea typeface="+mj-ea"/>
                <a:cs typeface="+mj-cs"/>
              </a:rPr>
            </a:br>
            <a:br>
              <a:rPr kumimoji="1" lang="en-US" altLang="ja-JP" sz="3200" b="0" i="0" kern="1200" dirty="0">
                <a:solidFill>
                  <a:srgbClr val="EBEBEB"/>
                </a:solidFill>
                <a:latin typeface="+mj-lt"/>
                <a:ea typeface="+mj-ea"/>
                <a:cs typeface="+mj-cs"/>
              </a:rPr>
            </a:br>
            <a:br>
              <a:rPr kumimoji="1" lang="en-US" altLang="ja-JP" sz="3200" b="0" i="0" kern="1200" dirty="0">
                <a:solidFill>
                  <a:srgbClr val="EBEBEB"/>
                </a:solidFill>
                <a:latin typeface="+mj-lt"/>
                <a:ea typeface="+mj-ea"/>
                <a:cs typeface="+mj-cs"/>
              </a:rPr>
            </a:br>
            <a:r>
              <a:rPr kumimoji="1" lang="ja-JP" altLang="en-US" sz="2000" b="0" i="0" kern="1200" dirty="0">
                <a:solidFill>
                  <a:schemeClr val="accent6">
                    <a:lumMod val="20000"/>
                    <a:lumOff val="80000"/>
                  </a:schemeClr>
                </a:solidFill>
                <a:latin typeface="+mj-lt"/>
                <a:ea typeface="+mj-ea"/>
                <a:cs typeface="+mj-cs"/>
              </a:rPr>
              <a:t>ご清聴ありがとうございました！</a:t>
            </a:r>
            <a:br>
              <a:rPr kumimoji="1" lang="en-US" altLang="ja-JP" sz="3200" b="0" i="0" kern="1200" dirty="0">
                <a:solidFill>
                  <a:schemeClr val="accent6">
                    <a:lumMod val="20000"/>
                    <a:lumOff val="80000"/>
                  </a:schemeClr>
                </a:solidFill>
                <a:latin typeface="+mj-lt"/>
                <a:ea typeface="+mj-ea"/>
                <a:cs typeface="+mj-cs"/>
              </a:rPr>
            </a:br>
            <a:br>
              <a:rPr kumimoji="1" lang="en-US" altLang="ja-JP" sz="3200" b="0" i="0" kern="1200" dirty="0">
                <a:solidFill>
                  <a:srgbClr val="EBEBEB"/>
                </a:solidFill>
                <a:latin typeface="+mj-lt"/>
                <a:ea typeface="+mj-ea"/>
                <a:cs typeface="+mj-cs"/>
              </a:rPr>
            </a:br>
            <a:r>
              <a:rPr kumimoji="1" lang="ja-JP" altLang="en-US" sz="3200" b="0" i="0" kern="1200" dirty="0">
                <a:solidFill>
                  <a:srgbClr val="FFFF00"/>
                </a:solidFill>
                <a:latin typeface="+mj-lt"/>
                <a:ea typeface="+mj-ea"/>
                <a:cs typeface="+mj-cs"/>
              </a:rPr>
              <a:t>エリート・カーボンインターナショナル</a:t>
            </a:r>
            <a:endParaRPr kumimoji="1" lang="en-US" altLang="ja-JP" sz="2000" b="0" i="0" kern="1200" dirty="0">
              <a:solidFill>
                <a:srgbClr val="FFFF00"/>
              </a:solidFill>
              <a:latin typeface="+mj-lt"/>
              <a:ea typeface="+mj-ea"/>
              <a:cs typeface="+mj-cs"/>
            </a:endParaRPr>
          </a:p>
        </p:txBody>
      </p:sp>
      <p:pic>
        <p:nvPicPr>
          <p:cNvPr id="6" name="図 5" descr="人, 室内, 準備している, 作っている が含まれている画像&#10;&#10;非常に高い精度で生成された説明">
            <a:extLst>
              <a:ext uri="{FF2B5EF4-FFF2-40B4-BE49-F238E27FC236}">
                <a16:creationId xmlns:a16="http://schemas.microsoft.com/office/drawing/2014/main" id="{2AF0AECC-068B-4F5C-BF11-94819567173F}"/>
              </a:ext>
            </a:extLst>
          </p:cNvPr>
          <p:cNvPicPr>
            <a:picLocks noChangeAspect="1"/>
          </p:cNvPicPr>
          <p:nvPr/>
        </p:nvPicPr>
        <p:blipFill>
          <a:blip r:embed="rId3"/>
          <a:stretch>
            <a:fillRect/>
          </a:stretch>
        </p:blipFill>
        <p:spPr>
          <a:xfrm>
            <a:off x="2072640" y="582755"/>
            <a:ext cx="3923029" cy="5230705"/>
          </a:xfrm>
          <a:prstGeom prst="rect">
            <a:avLst/>
          </a:prstGeom>
        </p:spPr>
      </p:pic>
      <p:sp>
        <p:nvSpPr>
          <p:cNvPr id="7" name="コンテンツ プレースホルダー 6">
            <a:extLst>
              <a:ext uri="{FF2B5EF4-FFF2-40B4-BE49-F238E27FC236}">
                <a16:creationId xmlns:a16="http://schemas.microsoft.com/office/drawing/2014/main" id="{ACD299D6-1EAA-419F-AB4B-A51EA7C5DF38}"/>
              </a:ext>
            </a:extLst>
          </p:cNvPr>
          <p:cNvSpPr>
            <a:spLocks noGrp="1"/>
          </p:cNvSpPr>
          <p:nvPr>
            <p:ph idx="1"/>
          </p:nvPr>
        </p:nvSpPr>
        <p:spPr>
          <a:xfrm>
            <a:off x="7477760" y="4734560"/>
            <a:ext cx="2502853" cy="1285240"/>
          </a:xfrm>
        </p:spPr>
        <p:txBody>
          <a:bodyPr/>
          <a:lstStyle/>
          <a:p>
            <a:pPr marL="0" indent="0">
              <a:buNone/>
            </a:pPr>
            <a:r>
              <a:rPr lang="ja-JP" altLang="en-US" dirty="0"/>
              <a:t>　　　　　　　　　　　　　　　　　　　</a:t>
            </a:r>
            <a:endParaRPr lang="en-US" altLang="ja-JP" dirty="0"/>
          </a:p>
        </p:txBody>
      </p:sp>
      <p:pic>
        <p:nvPicPr>
          <p:cNvPr id="3" name="図 2" descr="ロゴ&#10;&#10;AI 生成コンテンツは誤りを含む可能性があります。">
            <a:extLst>
              <a:ext uri="{FF2B5EF4-FFF2-40B4-BE49-F238E27FC236}">
                <a16:creationId xmlns:a16="http://schemas.microsoft.com/office/drawing/2014/main" id="{C8078F2E-867F-0677-E448-DBD208277853}"/>
              </a:ext>
            </a:extLst>
          </p:cNvPr>
          <p:cNvPicPr>
            <a:picLocks noChangeAspect="1"/>
          </p:cNvPicPr>
          <p:nvPr/>
        </p:nvPicPr>
        <p:blipFill>
          <a:blip r:embed="rId4"/>
          <a:stretch>
            <a:fillRect/>
          </a:stretch>
        </p:blipFill>
        <p:spPr>
          <a:xfrm>
            <a:off x="84693" y="0"/>
            <a:ext cx="1568488" cy="1568488"/>
          </a:xfrm>
          <a:prstGeom prst="rect">
            <a:avLst/>
          </a:prstGeom>
        </p:spPr>
      </p:pic>
    </p:spTree>
    <p:extLst>
      <p:ext uri="{BB962C8B-B14F-4D97-AF65-F5344CB8AC3E}">
        <p14:creationId xmlns:p14="http://schemas.microsoft.com/office/powerpoint/2010/main" val="386776001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234</TotalTime>
  <Words>330</Words>
  <Application>Microsoft Office PowerPoint</Application>
  <PresentationFormat>ワイド画面</PresentationFormat>
  <Paragraphs>32</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Arial</vt:lpstr>
      <vt:lpstr>Century Gothic</vt:lpstr>
      <vt:lpstr>Wingdings 3</vt:lpstr>
      <vt:lpstr>イオン ボードルーム</vt:lpstr>
      <vt:lpstr>備長炭の取り扱いに関して</vt:lpstr>
      <vt:lpstr>備長炭の　　　　　　　　　　　特徴</vt:lpstr>
      <vt:lpstr>　跳ねる炭の 　　　特徴</vt:lpstr>
      <vt:lpstr>　炭の保管</vt:lpstr>
      <vt:lpstr>　ラオス備長炭の 　　火の起こし方</vt:lpstr>
      <vt:lpstr>ラオス備長炭で焼き鳥を一層美味しく！   ご清聴ありがとうございました！  エリート・カーボンインターナショナル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備長炭の取り扱いに関して</dc:title>
  <dc:creator>瀬浦寧</dc:creator>
  <cp:lastModifiedBy>寧 瀬浦</cp:lastModifiedBy>
  <cp:revision>32</cp:revision>
  <cp:lastPrinted>2018-09-22T06:20:26Z</cp:lastPrinted>
  <dcterms:created xsi:type="dcterms:W3CDTF">2018-03-30T09:34:02Z</dcterms:created>
  <dcterms:modified xsi:type="dcterms:W3CDTF">2026-02-21T23:50:43Z</dcterms:modified>
</cp:coreProperties>
</file>